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90"/>
  </p:notesMasterIdLst>
  <p:sldIdLst>
    <p:sldId id="297" r:id="rId2"/>
    <p:sldId id="335" r:id="rId3"/>
    <p:sldId id="395" r:id="rId4"/>
    <p:sldId id="792" r:id="rId5"/>
    <p:sldId id="793" r:id="rId6"/>
    <p:sldId id="341" r:id="rId7"/>
    <p:sldId id="379" r:id="rId8"/>
    <p:sldId id="378" r:id="rId9"/>
    <p:sldId id="380" r:id="rId10"/>
    <p:sldId id="765" r:id="rId11"/>
    <p:sldId id="431" r:id="rId12"/>
    <p:sldId id="788" r:id="rId13"/>
    <p:sldId id="668" r:id="rId14"/>
    <p:sldId id="400" r:id="rId15"/>
    <p:sldId id="404" r:id="rId16"/>
    <p:sldId id="405" r:id="rId17"/>
    <p:sldId id="406" r:id="rId18"/>
    <p:sldId id="342" r:id="rId19"/>
    <p:sldId id="791" r:id="rId20"/>
    <p:sldId id="375" r:id="rId21"/>
    <p:sldId id="790" r:id="rId22"/>
    <p:sldId id="743" r:id="rId23"/>
    <p:sldId id="354" r:id="rId24"/>
    <p:sldId id="753" r:id="rId25"/>
    <p:sldId id="355" r:id="rId26"/>
    <p:sldId id="789" r:id="rId27"/>
    <p:sldId id="356" r:id="rId28"/>
    <p:sldId id="357" r:id="rId29"/>
    <p:sldId id="358" r:id="rId30"/>
    <p:sldId id="361" r:id="rId31"/>
    <p:sldId id="359" r:id="rId32"/>
    <p:sldId id="360" r:id="rId33"/>
    <p:sldId id="362" r:id="rId34"/>
    <p:sldId id="326" r:id="rId35"/>
    <p:sldId id="325" r:id="rId36"/>
    <p:sldId id="301" r:id="rId37"/>
    <p:sldId id="302" r:id="rId38"/>
    <p:sldId id="303" r:id="rId39"/>
    <p:sldId id="298" r:id="rId40"/>
    <p:sldId id="299" r:id="rId41"/>
    <p:sldId id="300" r:id="rId42"/>
    <p:sldId id="305" r:id="rId43"/>
    <p:sldId id="308" r:id="rId44"/>
    <p:sldId id="304" r:id="rId45"/>
    <p:sldId id="307" r:id="rId46"/>
    <p:sldId id="314" r:id="rId47"/>
    <p:sldId id="309" r:id="rId48"/>
    <p:sldId id="310" r:id="rId49"/>
    <p:sldId id="311" r:id="rId50"/>
    <p:sldId id="312" r:id="rId51"/>
    <p:sldId id="315" r:id="rId52"/>
    <p:sldId id="316" r:id="rId53"/>
    <p:sldId id="320" r:id="rId54"/>
    <p:sldId id="331" r:id="rId55"/>
    <p:sldId id="313" r:id="rId56"/>
    <p:sldId id="377" r:id="rId57"/>
    <p:sldId id="337" r:id="rId58"/>
    <p:sldId id="376" r:id="rId59"/>
    <p:sldId id="321" r:id="rId60"/>
    <p:sldId id="257" r:id="rId61"/>
    <p:sldId id="365" r:id="rId62"/>
    <p:sldId id="258" r:id="rId63"/>
    <p:sldId id="259" r:id="rId64"/>
    <p:sldId id="262" r:id="rId65"/>
    <p:sldId id="268" r:id="rId66"/>
    <p:sldId id="364" r:id="rId67"/>
    <p:sldId id="270" r:id="rId68"/>
    <p:sldId id="363" r:id="rId69"/>
    <p:sldId id="264" r:id="rId70"/>
    <p:sldId id="372" r:id="rId71"/>
    <p:sldId id="273" r:id="rId72"/>
    <p:sldId id="274" r:id="rId73"/>
    <p:sldId id="276" r:id="rId74"/>
    <p:sldId id="278" r:id="rId75"/>
    <p:sldId id="281" r:id="rId76"/>
    <p:sldId id="279" r:id="rId77"/>
    <p:sldId id="282" r:id="rId78"/>
    <p:sldId id="322" r:id="rId79"/>
    <p:sldId id="286" r:id="rId80"/>
    <p:sldId id="373" r:id="rId81"/>
    <p:sldId id="374" r:id="rId82"/>
    <p:sldId id="290" r:id="rId83"/>
    <p:sldId id="293" r:id="rId84"/>
    <p:sldId id="371" r:id="rId85"/>
    <p:sldId id="369" r:id="rId86"/>
    <p:sldId id="370" r:id="rId87"/>
    <p:sldId id="349" r:id="rId88"/>
    <p:sldId id="333" r:id="rId8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p:restoredTop sz="92599"/>
  </p:normalViewPr>
  <p:slideViewPr>
    <p:cSldViewPr snapToGrid="0" snapToObjects="1">
      <p:cViewPr varScale="1">
        <p:scale>
          <a:sx n="129" d="100"/>
          <a:sy n="129" d="100"/>
        </p:scale>
        <p:origin x="416" y="176"/>
      </p:cViewPr>
      <p:guideLst>
        <p:guide orient="horz" pos="1620"/>
        <p:guide pos="2880"/>
      </p:guideLst>
    </p:cSldViewPr>
  </p:slideViewPr>
  <p:notesTextViewPr>
    <p:cViewPr>
      <p:scale>
        <a:sx n="100" d="100"/>
        <a:sy n="100" d="100"/>
      </p:scale>
      <p:origin x="0" y="0"/>
    </p:cViewPr>
  </p:notesTextViewPr>
  <p:sorterViewPr>
    <p:cViewPr>
      <p:scale>
        <a:sx n="75" d="100"/>
        <a:sy n="75" d="100"/>
      </p:scale>
      <p:origin x="0" y="1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9CA1E-F74C-F142-8087-4A0D283B08FC}"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D8B975A5-FC54-CB4F-ACDD-B0B7C39AFBA3}">
      <dgm:prSet phldrT="[Text]"/>
      <dgm:spPr/>
      <dgm:t>
        <a:bodyPr/>
        <a:lstStyle/>
        <a:p>
          <a:r>
            <a:rPr lang="en-US" dirty="0"/>
            <a:t>Academic</a:t>
          </a:r>
        </a:p>
      </dgm:t>
    </dgm:pt>
    <dgm:pt modelId="{D0934D1D-6CA0-3A41-8252-0E328177C25C}" type="parTrans" cxnId="{39FD1F8B-A578-8B48-9AE7-1F03963AF48A}">
      <dgm:prSet/>
      <dgm:spPr/>
      <dgm:t>
        <a:bodyPr/>
        <a:lstStyle/>
        <a:p>
          <a:endParaRPr lang="en-US"/>
        </a:p>
      </dgm:t>
    </dgm:pt>
    <dgm:pt modelId="{5E32322F-A290-2041-9080-0A3AD49A4D35}" type="sibTrans" cxnId="{39FD1F8B-A578-8B48-9AE7-1F03963AF48A}">
      <dgm:prSet/>
      <dgm:spPr/>
      <dgm:t>
        <a:bodyPr/>
        <a:lstStyle/>
        <a:p>
          <a:endParaRPr lang="en-US"/>
        </a:p>
      </dgm:t>
    </dgm:pt>
    <dgm:pt modelId="{AADDA63F-E7ED-854E-822B-CC1C9DD07B92}">
      <dgm:prSet phldrT="[Text]"/>
      <dgm:spPr>
        <a:solidFill>
          <a:schemeClr val="accent2"/>
        </a:solidFill>
        <a:ln>
          <a:solidFill>
            <a:schemeClr val="accent2"/>
          </a:solidFill>
        </a:ln>
      </dgm:spPr>
      <dgm:t>
        <a:bodyPr/>
        <a:lstStyle/>
        <a:p>
          <a:r>
            <a:rPr lang="en-US" dirty="0"/>
            <a:t>Cognitive</a:t>
          </a:r>
        </a:p>
      </dgm:t>
    </dgm:pt>
    <dgm:pt modelId="{0D1784E1-1008-D343-8E6D-9310FC9CE74E}" type="parTrans" cxnId="{2B62F948-B1F2-EE44-AE67-4E12678E8D5B}">
      <dgm:prSet/>
      <dgm:spPr/>
      <dgm:t>
        <a:bodyPr/>
        <a:lstStyle/>
        <a:p>
          <a:endParaRPr lang="en-US"/>
        </a:p>
      </dgm:t>
    </dgm:pt>
    <dgm:pt modelId="{4592E710-7011-1646-974D-0B1FACD96A6C}" type="sibTrans" cxnId="{2B62F948-B1F2-EE44-AE67-4E12678E8D5B}">
      <dgm:prSet/>
      <dgm:spPr/>
      <dgm:t>
        <a:bodyPr/>
        <a:lstStyle/>
        <a:p>
          <a:endParaRPr lang="en-US"/>
        </a:p>
      </dgm:t>
    </dgm:pt>
    <dgm:pt modelId="{6FB37D4D-1141-9E41-8DD4-A8E4A8502FE5}">
      <dgm:prSet phldrT="[Text]"/>
      <dgm:spPr/>
      <dgm:t>
        <a:bodyPr/>
        <a:lstStyle/>
        <a:p>
          <a:r>
            <a:rPr lang="en-US" dirty="0"/>
            <a:t>Behavioral</a:t>
          </a:r>
        </a:p>
      </dgm:t>
    </dgm:pt>
    <dgm:pt modelId="{4DD097C0-6CA2-F246-B5B4-C04CD7E81FD1}" type="parTrans" cxnId="{658DECD8-D3B2-2E43-A9B1-423BCF2611A2}">
      <dgm:prSet/>
      <dgm:spPr/>
      <dgm:t>
        <a:bodyPr/>
        <a:lstStyle/>
        <a:p>
          <a:endParaRPr lang="en-US"/>
        </a:p>
      </dgm:t>
    </dgm:pt>
    <dgm:pt modelId="{4094DFC6-C9E8-384F-B8D6-3E7B060EB992}" type="sibTrans" cxnId="{658DECD8-D3B2-2E43-A9B1-423BCF2611A2}">
      <dgm:prSet/>
      <dgm:spPr/>
      <dgm:t>
        <a:bodyPr/>
        <a:lstStyle/>
        <a:p>
          <a:endParaRPr lang="en-US"/>
        </a:p>
      </dgm:t>
    </dgm:pt>
    <dgm:pt modelId="{3B533D3D-617C-8243-B335-0222E78654E2}">
      <dgm:prSet phldrT="[Text]"/>
      <dgm:spPr>
        <a:solidFill>
          <a:schemeClr val="accent2"/>
        </a:solidFill>
        <a:ln>
          <a:solidFill>
            <a:schemeClr val="accent2"/>
          </a:solidFill>
        </a:ln>
      </dgm:spPr>
      <dgm:t>
        <a:bodyPr/>
        <a:lstStyle/>
        <a:p>
          <a:r>
            <a:rPr lang="en-US" dirty="0"/>
            <a:t>Affective</a:t>
          </a:r>
        </a:p>
      </dgm:t>
    </dgm:pt>
    <dgm:pt modelId="{E71B1719-0B6C-9E40-B5A6-2604E5A7C2A5}" type="parTrans" cxnId="{26FADD8A-9A68-6146-BB06-A3DDF5687B77}">
      <dgm:prSet/>
      <dgm:spPr/>
      <dgm:t>
        <a:bodyPr/>
        <a:lstStyle/>
        <a:p>
          <a:endParaRPr lang="en-US"/>
        </a:p>
      </dgm:t>
    </dgm:pt>
    <dgm:pt modelId="{4EA75106-9DCA-CF4A-9433-7FA1DBFD8C03}" type="sibTrans" cxnId="{26FADD8A-9A68-6146-BB06-A3DDF5687B77}">
      <dgm:prSet/>
      <dgm:spPr/>
      <dgm:t>
        <a:bodyPr/>
        <a:lstStyle/>
        <a:p>
          <a:endParaRPr lang="en-US"/>
        </a:p>
      </dgm:t>
    </dgm:pt>
    <dgm:pt modelId="{D481B2E4-FA08-AA4E-81A8-E188053BB0F5}" type="pres">
      <dgm:prSet presAssocID="{0219CA1E-F74C-F142-8087-4A0D283B08FC}" presName="matrix" presStyleCnt="0">
        <dgm:presLayoutVars>
          <dgm:chMax val="1"/>
          <dgm:dir/>
          <dgm:resizeHandles val="exact"/>
        </dgm:presLayoutVars>
      </dgm:prSet>
      <dgm:spPr/>
    </dgm:pt>
    <dgm:pt modelId="{3F1A585A-79F5-4244-B4F5-B8FE677DB083}" type="pres">
      <dgm:prSet presAssocID="{0219CA1E-F74C-F142-8087-4A0D283B08FC}" presName="diamond" presStyleLbl="bgShp" presStyleIdx="0" presStyleCnt="1"/>
      <dgm:spPr>
        <a:solidFill>
          <a:srgbClr val="FBFCFF"/>
        </a:solidFill>
      </dgm:spPr>
    </dgm:pt>
    <dgm:pt modelId="{201C972C-CA1E-BD4B-82B0-11D1D26A173C}" type="pres">
      <dgm:prSet presAssocID="{0219CA1E-F74C-F142-8087-4A0D283B08FC}" presName="quad1" presStyleLbl="node1" presStyleIdx="0" presStyleCnt="4">
        <dgm:presLayoutVars>
          <dgm:chMax val="0"/>
          <dgm:chPref val="0"/>
          <dgm:bulletEnabled val="1"/>
        </dgm:presLayoutVars>
      </dgm:prSet>
      <dgm:spPr/>
    </dgm:pt>
    <dgm:pt modelId="{B268D46E-FE82-9C47-A82E-63CE7E992441}" type="pres">
      <dgm:prSet presAssocID="{0219CA1E-F74C-F142-8087-4A0D283B08FC}" presName="quad2" presStyleLbl="node1" presStyleIdx="1" presStyleCnt="4">
        <dgm:presLayoutVars>
          <dgm:chMax val="0"/>
          <dgm:chPref val="0"/>
          <dgm:bulletEnabled val="1"/>
        </dgm:presLayoutVars>
      </dgm:prSet>
      <dgm:spPr/>
    </dgm:pt>
    <dgm:pt modelId="{6D1F9082-AD59-F541-A229-80E6B167A40B}" type="pres">
      <dgm:prSet presAssocID="{0219CA1E-F74C-F142-8087-4A0D283B08FC}" presName="quad3" presStyleLbl="node1" presStyleIdx="2" presStyleCnt="4">
        <dgm:presLayoutVars>
          <dgm:chMax val="0"/>
          <dgm:chPref val="0"/>
          <dgm:bulletEnabled val="1"/>
        </dgm:presLayoutVars>
      </dgm:prSet>
      <dgm:spPr/>
    </dgm:pt>
    <dgm:pt modelId="{CDEC3963-20A8-654B-89E4-EF0B5717C771}" type="pres">
      <dgm:prSet presAssocID="{0219CA1E-F74C-F142-8087-4A0D283B08FC}" presName="quad4" presStyleLbl="node1" presStyleIdx="3" presStyleCnt="4">
        <dgm:presLayoutVars>
          <dgm:chMax val="0"/>
          <dgm:chPref val="0"/>
          <dgm:bulletEnabled val="1"/>
        </dgm:presLayoutVars>
      </dgm:prSet>
      <dgm:spPr/>
    </dgm:pt>
  </dgm:ptLst>
  <dgm:cxnLst>
    <dgm:cxn modelId="{2B62F948-B1F2-EE44-AE67-4E12678E8D5B}" srcId="{0219CA1E-F74C-F142-8087-4A0D283B08FC}" destId="{AADDA63F-E7ED-854E-822B-CC1C9DD07B92}" srcOrd="1" destOrd="0" parTransId="{0D1784E1-1008-D343-8E6D-9310FC9CE74E}" sibTransId="{4592E710-7011-1646-974D-0B1FACD96A6C}"/>
    <dgm:cxn modelId="{05F0615A-016F-FF4E-A78C-C1B3EA6D1C5F}" type="presOf" srcId="{6FB37D4D-1141-9E41-8DD4-A8E4A8502FE5}" destId="{6D1F9082-AD59-F541-A229-80E6B167A40B}" srcOrd="0" destOrd="0" presId="urn:microsoft.com/office/officeart/2005/8/layout/matrix3"/>
    <dgm:cxn modelId="{9FE4CC76-BECA-BA4B-B64E-F7EEE2436250}" type="presOf" srcId="{3B533D3D-617C-8243-B335-0222E78654E2}" destId="{CDEC3963-20A8-654B-89E4-EF0B5717C771}" srcOrd="0" destOrd="0" presId="urn:microsoft.com/office/officeart/2005/8/layout/matrix3"/>
    <dgm:cxn modelId="{0A86B681-B52E-284A-A484-7BD3210C3FAD}" type="presOf" srcId="{D8B975A5-FC54-CB4F-ACDD-B0B7C39AFBA3}" destId="{201C972C-CA1E-BD4B-82B0-11D1D26A173C}" srcOrd="0" destOrd="0" presId="urn:microsoft.com/office/officeart/2005/8/layout/matrix3"/>
    <dgm:cxn modelId="{26FADD8A-9A68-6146-BB06-A3DDF5687B77}" srcId="{0219CA1E-F74C-F142-8087-4A0D283B08FC}" destId="{3B533D3D-617C-8243-B335-0222E78654E2}" srcOrd="3" destOrd="0" parTransId="{E71B1719-0B6C-9E40-B5A6-2604E5A7C2A5}" sibTransId="{4EA75106-9DCA-CF4A-9433-7FA1DBFD8C03}"/>
    <dgm:cxn modelId="{39FD1F8B-A578-8B48-9AE7-1F03963AF48A}" srcId="{0219CA1E-F74C-F142-8087-4A0D283B08FC}" destId="{D8B975A5-FC54-CB4F-ACDD-B0B7C39AFBA3}" srcOrd="0" destOrd="0" parTransId="{D0934D1D-6CA0-3A41-8252-0E328177C25C}" sibTransId="{5E32322F-A290-2041-9080-0A3AD49A4D35}"/>
    <dgm:cxn modelId="{D1522F97-87D1-634A-87D6-5347B4C62F5A}" type="presOf" srcId="{AADDA63F-E7ED-854E-822B-CC1C9DD07B92}" destId="{B268D46E-FE82-9C47-A82E-63CE7E992441}" srcOrd="0" destOrd="0" presId="urn:microsoft.com/office/officeart/2005/8/layout/matrix3"/>
    <dgm:cxn modelId="{903BDC9C-208C-F241-8467-BCD7E78A0036}" type="presOf" srcId="{0219CA1E-F74C-F142-8087-4A0D283B08FC}" destId="{D481B2E4-FA08-AA4E-81A8-E188053BB0F5}" srcOrd="0" destOrd="0" presId="urn:microsoft.com/office/officeart/2005/8/layout/matrix3"/>
    <dgm:cxn modelId="{658DECD8-D3B2-2E43-A9B1-423BCF2611A2}" srcId="{0219CA1E-F74C-F142-8087-4A0D283B08FC}" destId="{6FB37D4D-1141-9E41-8DD4-A8E4A8502FE5}" srcOrd="2" destOrd="0" parTransId="{4DD097C0-6CA2-F246-B5B4-C04CD7E81FD1}" sibTransId="{4094DFC6-C9E8-384F-B8D6-3E7B060EB992}"/>
    <dgm:cxn modelId="{CC08DC19-0387-3341-85A1-5BE75D6633D6}" type="presParOf" srcId="{D481B2E4-FA08-AA4E-81A8-E188053BB0F5}" destId="{3F1A585A-79F5-4244-B4F5-B8FE677DB083}" srcOrd="0" destOrd="0" presId="urn:microsoft.com/office/officeart/2005/8/layout/matrix3"/>
    <dgm:cxn modelId="{F21D6A70-BBED-0C4B-85B3-9F2EA317289D}" type="presParOf" srcId="{D481B2E4-FA08-AA4E-81A8-E188053BB0F5}" destId="{201C972C-CA1E-BD4B-82B0-11D1D26A173C}" srcOrd="1" destOrd="0" presId="urn:microsoft.com/office/officeart/2005/8/layout/matrix3"/>
    <dgm:cxn modelId="{2FC47412-7574-C147-B8C1-355171540675}" type="presParOf" srcId="{D481B2E4-FA08-AA4E-81A8-E188053BB0F5}" destId="{B268D46E-FE82-9C47-A82E-63CE7E992441}" srcOrd="2" destOrd="0" presId="urn:microsoft.com/office/officeart/2005/8/layout/matrix3"/>
    <dgm:cxn modelId="{2C1C201F-5A18-734D-A129-AEAC4F5633FE}" type="presParOf" srcId="{D481B2E4-FA08-AA4E-81A8-E188053BB0F5}" destId="{6D1F9082-AD59-F541-A229-80E6B167A40B}" srcOrd="3" destOrd="0" presId="urn:microsoft.com/office/officeart/2005/8/layout/matrix3"/>
    <dgm:cxn modelId="{6B143827-BBC3-8F4B-8D00-2C4A2BA30EC2}" type="presParOf" srcId="{D481B2E4-FA08-AA4E-81A8-E188053BB0F5}" destId="{CDEC3963-20A8-654B-89E4-EF0B5717C77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A585A-79F5-4244-B4F5-B8FE677DB083}">
      <dsp:nvSpPr>
        <dsp:cNvPr id="0" name=""/>
        <dsp:cNvSpPr/>
      </dsp:nvSpPr>
      <dsp:spPr>
        <a:xfrm>
          <a:off x="1316236" y="0"/>
          <a:ext cx="3594497" cy="3594497"/>
        </a:xfrm>
        <a:prstGeom prst="diamond">
          <a:avLst/>
        </a:prstGeom>
        <a:solidFill>
          <a:srgbClr val="FBFCFF"/>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01C972C-CA1E-BD4B-82B0-11D1D26A173C}">
      <dsp:nvSpPr>
        <dsp:cNvPr id="0" name=""/>
        <dsp:cNvSpPr/>
      </dsp:nvSpPr>
      <dsp:spPr>
        <a:xfrm>
          <a:off x="1657713" y="341477"/>
          <a:ext cx="1401853" cy="1401853"/>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Academic</a:t>
          </a:r>
        </a:p>
      </dsp:txBody>
      <dsp:txXfrm>
        <a:off x="1726146" y="409910"/>
        <a:ext cx="1264987" cy="1264987"/>
      </dsp:txXfrm>
    </dsp:sp>
    <dsp:sp modelId="{B268D46E-FE82-9C47-A82E-63CE7E992441}">
      <dsp:nvSpPr>
        <dsp:cNvPr id="0" name=""/>
        <dsp:cNvSpPr/>
      </dsp:nvSpPr>
      <dsp:spPr>
        <a:xfrm>
          <a:off x="3167401" y="341477"/>
          <a:ext cx="1401853" cy="1401853"/>
        </a:xfrm>
        <a:prstGeom prst="roundRect">
          <a:avLst/>
        </a:prstGeom>
        <a:solidFill>
          <a:schemeClr val="accent2"/>
        </a:solidFill>
        <a:ln>
          <a:solidFill>
            <a:schemeClr val="accent2"/>
          </a:solid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Cognitive</a:t>
          </a:r>
        </a:p>
      </dsp:txBody>
      <dsp:txXfrm>
        <a:off x="3235834" y="409910"/>
        <a:ext cx="1264987" cy="1264987"/>
      </dsp:txXfrm>
    </dsp:sp>
    <dsp:sp modelId="{6D1F9082-AD59-F541-A229-80E6B167A40B}">
      <dsp:nvSpPr>
        <dsp:cNvPr id="0" name=""/>
        <dsp:cNvSpPr/>
      </dsp:nvSpPr>
      <dsp:spPr>
        <a:xfrm>
          <a:off x="1657713" y="1851165"/>
          <a:ext cx="1401853" cy="1401853"/>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Behavioral</a:t>
          </a:r>
        </a:p>
      </dsp:txBody>
      <dsp:txXfrm>
        <a:off x="1726146" y="1919598"/>
        <a:ext cx="1264987" cy="1264987"/>
      </dsp:txXfrm>
    </dsp:sp>
    <dsp:sp modelId="{CDEC3963-20A8-654B-89E4-EF0B5717C771}">
      <dsp:nvSpPr>
        <dsp:cNvPr id="0" name=""/>
        <dsp:cNvSpPr/>
      </dsp:nvSpPr>
      <dsp:spPr>
        <a:xfrm>
          <a:off x="3167401" y="1851165"/>
          <a:ext cx="1401853" cy="1401853"/>
        </a:xfrm>
        <a:prstGeom prst="roundRect">
          <a:avLst/>
        </a:prstGeom>
        <a:solidFill>
          <a:schemeClr val="accent2"/>
        </a:solidFill>
        <a:ln>
          <a:solidFill>
            <a:schemeClr val="accent2"/>
          </a:solid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Affective</a:t>
          </a:r>
        </a:p>
      </dsp:txBody>
      <dsp:txXfrm>
        <a:off x="3235834" y="1919598"/>
        <a:ext cx="1264987" cy="126498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8F961-75F2-4C41-BD9E-612BFF1B0B18}" type="datetimeFigureOut">
              <a:rPr lang="en-US" smtClean="0"/>
              <a:t>6/17/19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7C4F3-DF66-D941-A665-4311444A3627}" type="slidenum">
              <a:rPr lang="en-US" smtClean="0"/>
              <a:t>‹#›</a:t>
            </a:fld>
            <a:endParaRPr lang="en-US"/>
          </a:p>
        </p:txBody>
      </p:sp>
    </p:spTree>
    <p:extLst>
      <p:ext uri="{BB962C8B-B14F-4D97-AF65-F5344CB8AC3E}">
        <p14:creationId xmlns:p14="http://schemas.microsoft.com/office/powerpoint/2010/main" val="4182591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a:t>
            </a:r>
          </a:p>
        </p:txBody>
      </p:sp>
      <p:sp>
        <p:nvSpPr>
          <p:cNvPr id="4" name="Slide Number Placeholder 3"/>
          <p:cNvSpPr>
            <a:spLocks noGrp="1"/>
          </p:cNvSpPr>
          <p:nvPr>
            <p:ph type="sldNum" sz="quarter" idx="5"/>
          </p:nvPr>
        </p:nvSpPr>
        <p:spPr/>
        <p:txBody>
          <a:bodyPr/>
          <a:lstStyle/>
          <a:p>
            <a:fld id="{050E8F73-B0EA-A748-97D2-79093F842590}" type="slidenum">
              <a:rPr lang="en-US" smtClean="0"/>
              <a:t>5</a:t>
            </a:fld>
            <a:endParaRPr lang="en-US"/>
          </a:p>
        </p:txBody>
      </p:sp>
    </p:spTree>
    <p:extLst>
      <p:ext uri="{BB962C8B-B14F-4D97-AF65-F5344CB8AC3E}">
        <p14:creationId xmlns:p14="http://schemas.microsoft.com/office/powerpoint/2010/main" val="4250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7C4F3-DF66-D941-A665-4311444A3627}" type="slidenum">
              <a:rPr lang="en-US" smtClean="0"/>
              <a:t>41</a:t>
            </a:fld>
            <a:endParaRPr lang="en-US"/>
          </a:p>
        </p:txBody>
      </p:sp>
    </p:spTree>
    <p:extLst>
      <p:ext uri="{BB962C8B-B14F-4D97-AF65-F5344CB8AC3E}">
        <p14:creationId xmlns:p14="http://schemas.microsoft.com/office/powerpoint/2010/main" val="123809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xfrm>
            <a:off x="381000" y="685800"/>
            <a:ext cx="6096000" cy="3429000"/>
          </a:xfrm>
          <a:ln/>
        </p:spPr>
      </p:sp>
      <p:sp>
        <p:nvSpPr>
          <p:cNvPr id="270339" name="Notes Placeholder 2"/>
          <p:cNvSpPr>
            <a:spLocks noGrp="1"/>
          </p:cNvSpPr>
          <p:nvPr>
            <p:ph type="body" idx="1"/>
          </p:nvPr>
        </p:nvSpPr>
        <p:spPr>
          <a:xfrm>
            <a:off x="914711" y="4271281"/>
            <a:ext cx="5028579" cy="433881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marL="168244" indent="-168244">
              <a:buFontTx/>
              <a:buChar char="•"/>
            </a:pPr>
            <a:r>
              <a:rPr lang="en-US" sz="1000" dirty="0">
                <a:ea typeface="ＭＳ Ｐゴシック" charset="0"/>
              </a:rPr>
              <a:t>Intervention is really informed by the way we define student engagement. C&amp;C’s theory of student engagement is multidimensional. We want to engage students academically, behaviorally, cognitively, and affectively at school and with learning. We have to go beyond just the easily observed types of engagement and think about students’ cognitive and affective engagement as well.</a:t>
            </a:r>
          </a:p>
          <a:p>
            <a:pPr marL="168244" indent="-168244">
              <a:buFontTx/>
              <a:buChar char="•"/>
            </a:pPr>
            <a:r>
              <a:rPr lang="en-US" sz="1000" dirty="0">
                <a:ea typeface="ＭＳ Ｐゴシック" charset="0"/>
              </a:rPr>
              <a:t>Academic engagement and behavioral engagement are easy to observe and measure. In fact, schools are already measuring these without really thinking of them as engagement measures.</a:t>
            </a:r>
          </a:p>
          <a:p>
            <a:pPr marL="616894" lvl="1" indent="-168244">
              <a:buFontTx/>
              <a:buChar char="•"/>
            </a:pPr>
            <a:r>
              <a:rPr lang="en-US" sz="1000" dirty="0">
                <a:ea typeface="ＭＳ Ｐゴシック" charset="0"/>
              </a:rPr>
              <a:t>Academic engagement is students’ active participation in learning. Students who are academically engaged are spending time on task, completing assignments, earning good grades, and earning credits toward graduation</a:t>
            </a:r>
          </a:p>
          <a:p>
            <a:pPr marL="616894" lvl="1" indent="-168244">
              <a:buFontTx/>
              <a:buChar char="•"/>
            </a:pPr>
            <a:r>
              <a:rPr lang="en-US" sz="1000" dirty="0">
                <a:ea typeface="ＭＳ Ｐゴシック" charset="0"/>
              </a:rPr>
              <a:t>Behavioral engagement encompasses </a:t>
            </a:r>
            <a:r>
              <a:rPr lang="en-US" sz="1000" dirty="0">
                <a:latin typeface="Arial" charset="0"/>
                <a:ea typeface="ＭＳ Ｐゴシック" pitchFamily="1" charset="-128"/>
              </a:rPr>
              <a:t>school-related conduct and participation in school-related activities, so students who are following school rules, attending school, participating in extra-curricular activities, and engaging in positive behavior are behaviorally engaged. </a:t>
            </a:r>
          </a:p>
          <a:p>
            <a:pPr marL="168244" indent="-168244">
              <a:buFontTx/>
              <a:buChar char="•"/>
            </a:pPr>
            <a:r>
              <a:rPr lang="en-US" sz="1000" dirty="0">
                <a:latin typeface="Arial" charset="0"/>
                <a:ea typeface="ＭＳ Ｐゴシック" pitchFamily="1" charset="-128"/>
              </a:rPr>
              <a:t>Cognitive and affective engagement are more difficult to observe</a:t>
            </a:r>
          </a:p>
          <a:p>
            <a:pPr marL="616894" lvl="1" indent="-168244">
              <a:buFontTx/>
              <a:buChar char="•"/>
            </a:pPr>
            <a:r>
              <a:rPr lang="en-US" sz="1000" dirty="0">
                <a:latin typeface="Arial" charset="0"/>
                <a:ea typeface="ＭＳ Ｐゴシック" pitchFamily="1" charset="-128"/>
              </a:rPr>
              <a:t>Cognitive engagement is students’ investment in their learning, valuing of learning, perceiving learning as relevant to their futures, and using cognitive strategies to regulate their learning. Students who are cognitively engaged set goals for themselves, monitor progress toward their goals, put forth effort in their work, and can see the importance of schoolwork. This is really the “I can” and “ I want to” part of engagement.</a:t>
            </a:r>
          </a:p>
          <a:p>
            <a:pPr marL="616894" lvl="1" indent="-168244">
              <a:buFontTx/>
              <a:buChar char="•"/>
            </a:pPr>
            <a:r>
              <a:rPr lang="en-US" sz="1000" dirty="0">
                <a:latin typeface="Arial" charset="0"/>
                <a:ea typeface="ＭＳ Ｐゴシック" pitchFamily="1" charset="-128"/>
              </a:rPr>
              <a:t>Affective engagement is students’ sense of belonging in school and identification as a learner and with the school. Students who are affectively engaged feel good about being at school. They are connected to peers and adults. They see themselves as learners and feel like they belong in school. This is really the “I belong” part of engagement.</a:t>
            </a:r>
          </a:p>
          <a:p>
            <a:pPr marL="168244" indent="-168244" defTabSz="897301" eaLnBrk="0" fontAlgn="base" hangingPunct="0">
              <a:spcAft>
                <a:spcPct val="0"/>
              </a:spcAft>
              <a:buFontTx/>
              <a:buChar char="•"/>
              <a:defRPr/>
            </a:pPr>
            <a:r>
              <a:rPr lang="en-US" sz="1000" dirty="0">
                <a:latin typeface="Arial" charset="0"/>
                <a:ea typeface="ＭＳ Ｐゴシック" pitchFamily="1" charset="-128"/>
                <a:cs typeface="ＭＳ Ｐゴシック" charset="0"/>
              </a:rPr>
              <a:t>Cognitive and affective engagement are critical because it seems that they precede academic and behavioral engagement. This means that being cognitively and affectively engaged leads to having good grades, following the school rules, attending, and doing well in school. Therefore, many of the interventions that Check &amp; Connect mentors implement focus on cognitive ad affective engagement, trying to help students say I can, I want to, and I belong.</a:t>
            </a:r>
          </a:p>
          <a:p>
            <a:pPr defTabSz="897301" eaLnBrk="0" fontAlgn="base" hangingPunct="0">
              <a:spcAft>
                <a:spcPct val="0"/>
              </a:spcAft>
              <a:defRPr/>
            </a:pPr>
            <a:r>
              <a:rPr lang="en-US" sz="1000" b="1" dirty="0">
                <a:ea typeface="ＭＳ Ｐゴシック" charset="0"/>
              </a:rPr>
              <a:t>Refer to page 6 of the manual for more information. </a:t>
            </a:r>
          </a:p>
          <a:p>
            <a:r>
              <a:rPr lang="en-US" sz="1000" b="1" dirty="0">
                <a:latin typeface="Arial" charset="0"/>
                <a:ea typeface="ＭＳ Ｐゴシック" pitchFamily="1" charset="-128"/>
              </a:rPr>
              <a:t>HANDOUT: STUDENT ENGAGEMENT pgs. 5-6 in the binder</a:t>
            </a:r>
            <a:endParaRPr lang="en-US" sz="1000" dirty="0">
              <a:ea typeface="ＭＳ Ｐゴシック" charset="0"/>
            </a:endParaRPr>
          </a:p>
        </p:txBody>
      </p:sp>
      <p:sp>
        <p:nvSpPr>
          <p:cNvPr id="2754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2200">
                <a:solidFill>
                  <a:srgbClr val="0000FF"/>
                </a:solidFill>
                <a:latin typeface="Arial" charset="0"/>
                <a:ea typeface="ＭＳ Ｐゴシック" charset="0"/>
                <a:cs typeface="ＭＳ Ｐゴシック" charset="0"/>
              </a:defRPr>
            </a:lvl1pPr>
            <a:lvl2pPr marL="729057" indent="-280406" defTabSz="912879" eaLnBrk="0" hangingPunct="0">
              <a:defRPr sz="2200">
                <a:solidFill>
                  <a:srgbClr val="0000FF"/>
                </a:solidFill>
                <a:latin typeface="Arial" charset="0"/>
                <a:ea typeface="ＭＳ Ｐゴシック" charset="0"/>
              </a:defRPr>
            </a:lvl2pPr>
            <a:lvl3pPr marL="1121626" indent="-224325" defTabSz="912879" eaLnBrk="0" hangingPunct="0">
              <a:defRPr sz="2200">
                <a:solidFill>
                  <a:srgbClr val="0000FF"/>
                </a:solidFill>
                <a:latin typeface="Arial" charset="0"/>
                <a:ea typeface="ＭＳ Ｐゴシック" charset="0"/>
              </a:defRPr>
            </a:lvl3pPr>
            <a:lvl4pPr marL="1570276" indent="-224325" defTabSz="912879" eaLnBrk="0" hangingPunct="0">
              <a:defRPr sz="2200">
                <a:solidFill>
                  <a:srgbClr val="0000FF"/>
                </a:solidFill>
                <a:latin typeface="Arial" charset="0"/>
                <a:ea typeface="ＭＳ Ｐゴシック" charset="0"/>
              </a:defRPr>
            </a:lvl4pPr>
            <a:lvl5pPr marL="2018927" indent="-224325" defTabSz="912879" eaLnBrk="0" hangingPunct="0">
              <a:defRPr sz="2200">
                <a:solidFill>
                  <a:srgbClr val="0000FF"/>
                </a:solidFill>
                <a:latin typeface="Arial" charset="0"/>
                <a:ea typeface="ＭＳ Ｐゴシック" charset="0"/>
              </a:defRPr>
            </a:lvl5pPr>
            <a:lvl6pPr marL="2467577" indent="-224325" defTabSz="912879" eaLnBrk="0" fontAlgn="base" hangingPunct="0">
              <a:spcBef>
                <a:spcPct val="0"/>
              </a:spcBef>
              <a:spcAft>
                <a:spcPct val="0"/>
              </a:spcAft>
              <a:defRPr sz="2200">
                <a:solidFill>
                  <a:srgbClr val="0000FF"/>
                </a:solidFill>
                <a:latin typeface="Arial" charset="0"/>
                <a:ea typeface="ＭＳ Ｐゴシック" charset="0"/>
              </a:defRPr>
            </a:lvl6pPr>
            <a:lvl7pPr marL="2916227" indent="-224325" defTabSz="912879" eaLnBrk="0" fontAlgn="base" hangingPunct="0">
              <a:spcBef>
                <a:spcPct val="0"/>
              </a:spcBef>
              <a:spcAft>
                <a:spcPct val="0"/>
              </a:spcAft>
              <a:defRPr sz="2200">
                <a:solidFill>
                  <a:srgbClr val="0000FF"/>
                </a:solidFill>
                <a:latin typeface="Arial" charset="0"/>
                <a:ea typeface="ＭＳ Ｐゴシック" charset="0"/>
              </a:defRPr>
            </a:lvl7pPr>
            <a:lvl8pPr marL="3364878" indent="-224325" defTabSz="912879" eaLnBrk="0" fontAlgn="base" hangingPunct="0">
              <a:spcBef>
                <a:spcPct val="0"/>
              </a:spcBef>
              <a:spcAft>
                <a:spcPct val="0"/>
              </a:spcAft>
              <a:defRPr sz="2200">
                <a:solidFill>
                  <a:srgbClr val="0000FF"/>
                </a:solidFill>
                <a:latin typeface="Arial" charset="0"/>
                <a:ea typeface="ＭＳ Ｐゴシック" charset="0"/>
              </a:defRPr>
            </a:lvl8pPr>
            <a:lvl9pPr marL="3813528" indent="-224325" defTabSz="912879" eaLnBrk="0" fontAlgn="base" hangingPunct="0">
              <a:spcBef>
                <a:spcPct val="0"/>
              </a:spcBef>
              <a:spcAft>
                <a:spcPct val="0"/>
              </a:spcAft>
              <a:defRPr sz="2200">
                <a:solidFill>
                  <a:srgbClr val="0000FF"/>
                </a:solidFill>
                <a:latin typeface="Arial" charset="0"/>
                <a:ea typeface="ＭＳ Ｐゴシック" charset="0"/>
              </a:defRPr>
            </a:lvl9pPr>
          </a:lstStyle>
          <a:p>
            <a:fld id="{4EE6BD80-86D1-6443-8593-41598AEBE3CD}" type="slidenum">
              <a:rPr lang="en-US" sz="1200">
                <a:solidFill>
                  <a:schemeClr val="tx1"/>
                </a:solidFill>
              </a:rPr>
              <a:pPr/>
              <a:t>42</a:t>
            </a:fld>
            <a:endParaRPr lang="en-US" sz="1200">
              <a:solidFill>
                <a:schemeClr val="tx1"/>
              </a:solidFill>
            </a:endParaRPr>
          </a:p>
        </p:txBody>
      </p:sp>
    </p:spTree>
    <p:extLst>
      <p:ext uri="{BB962C8B-B14F-4D97-AF65-F5344CB8AC3E}">
        <p14:creationId xmlns:p14="http://schemas.microsoft.com/office/powerpoint/2010/main" val="81086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Research</a:t>
            </a:r>
            <a:r>
              <a:rPr lang="en-US" baseline="0" dirty="0"/>
              <a:t> has identified the following e</a:t>
            </a:r>
            <a:r>
              <a:rPr lang="en-US" dirty="0"/>
              <a:t>arly warning signs of disengagement</a:t>
            </a:r>
            <a:r>
              <a:rPr lang="en-US" baseline="0" dirty="0"/>
              <a:t> (or being at risk for dropping out)</a:t>
            </a:r>
            <a:r>
              <a:rPr lang="en-US" dirty="0"/>
              <a:t> </a:t>
            </a:r>
          </a:p>
        </p:txBody>
      </p:sp>
    </p:spTree>
    <p:extLst>
      <p:ext uri="{BB962C8B-B14F-4D97-AF65-F5344CB8AC3E}">
        <p14:creationId xmlns:p14="http://schemas.microsoft.com/office/powerpoint/2010/main" val="247639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xfrm>
            <a:off x="381000" y="685800"/>
            <a:ext cx="6096000" cy="3429000"/>
          </a:xfrm>
          <a:ln/>
        </p:spPr>
      </p:sp>
      <p:sp>
        <p:nvSpPr>
          <p:cNvPr id="374787" name="Notes Placeholder 2"/>
          <p:cNvSpPr>
            <a:spLocks noGrp="1"/>
          </p:cNvSpPr>
          <p:nvPr>
            <p:ph type="body" idx="1"/>
          </p:nvPr>
        </p:nvSpPr>
        <p:spPr>
          <a:xfrm>
            <a:off x="552091" y="4205217"/>
            <a:ext cx="5624423"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dirty="0">
                <a:ea typeface="ＭＳ Ｐゴシック" charset="0"/>
              </a:rPr>
              <a:t>Successful school completion goes beyond dropout prevention</a:t>
            </a:r>
          </a:p>
          <a:p>
            <a:r>
              <a:rPr lang="en-US" sz="1000" dirty="0">
                <a:ea typeface="ＭＳ Ｐゴシック" charset="0"/>
              </a:rPr>
              <a:t>We want students to: </a:t>
            </a:r>
          </a:p>
          <a:p>
            <a:pPr lvl="1"/>
            <a:r>
              <a:rPr lang="en-US" sz="1000" dirty="0">
                <a:ea typeface="ＭＳ Ｐゴシック" charset="0"/>
              </a:rPr>
              <a:t>Attend</a:t>
            </a:r>
          </a:p>
          <a:p>
            <a:pPr lvl="1"/>
            <a:r>
              <a:rPr lang="en-US" sz="1000" dirty="0">
                <a:ea typeface="ＭＳ Ｐゴシック" charset="0"/>
              </a:rPr>
              <a:t>Engage academically, cognitively, behaviorally, and affectively</a:t>
            </a:r>
          </a:p>
          <a:p>
            <a:pPr lvl="1"/>
            <a:r>
              <a:rPr lang="en-US" sz="1000" dirty="0">
                <a:ea typeface="ＭＳ Ｐゴシック" charset="0"/>
              </a:rPr>
              <a:t>Invest in their futures</a:t>
            </a:r>
          </a:p>
          <a:p>
            <a:pPr marL="168244" indent="-168244">
              <a:buFontTx/>
              <a:buChar char="•"/>
            </a:pPr>
            <a:r>
              <a:rPr lang="en-US" sz="1000" dirty="0">
                <a:ea typeface="ＭＳ Ｐゴシック" charset="0"/>
              </a:rPr>
              <a:t>Student engagement interventions are powerful in part because they orient our efforts toward school completion. </a:t>
            </a:r>
            <a:r>
              <a:rPr lang="en-US" sz="1000" b="1" dirty="0">
                <a:ea typeface="ＭＳ Ｐゴシック" charset="0"/>
              </a:rPr>
              <a:t>School completion is defined as graduating with sufficient academic and social skills to partake in post-secondary or work.</a:t>
            </a:r>
            <a:endParaRPr lang="en-US" sz="1000" dirty="0">
              <a:ea typeface="ＭＳ Ｐゴシック" charset="0"/>
            </a:endParaRPr>
          </a:p>
          <a:p>
            <a:pPr marL="168244" indent="-168244">
              <a:buFontTx/>
              <a:buChar char="•"/>
            </a:pPr>
            <a:r>
              <a:rPr lang="en-US" sz="1000" dirty="0">
                <a:ea typeface="ＭＳ Ｐゴシック" charset="0"/>
              </a:rPr>
              <a:t>Interventions must be provided in a timely manner</a:t>
            </a:r>
          </a:p>
          <a:p>
            <a:pPr marL="168244" indent="-168244">
              <a:buFontTx/>
              <a:buChar char="•"/>
            </a:pPr>
            <a:r>
              <a:rPr lang="en-US" sz="1000" dirty="0">
                <a:ea typeface="ＭＳ Ｐゴシック" charset="0"/>
              </a:rPr>
              <a:t>Philosophy of the continuum: attend goal, engage goal, invest goals</a:t>
            </a:r>
          </a:p>
          <a:p>
            <a:pPr marL="168244" indent="-168244">
              <a:buFontTx/>
              <a:buChar char="•"/>
            </a:pPr>
            <a:r>
              <a:rPr lang="en-US" sz="1000" dirty="0">
                <a:ea typeface="ＭＳ Ｐゴシック" charset="0"/>
              </a:rPr>
              <a:t>We want students to attend, then to engage academically, cognitively, behaviorally, and affectively; meaning to occupy themselves and become involved with academic material and the social life of school. </a:t>
            </a:r>
          </a:p>
          <a:p>
            <a:pPr marL="168244" indent="-168244">
              <a:buFontTx/>
              <a:buChar char="•"/>
            </a:pPr>
            <a:r>
              <a:rPr lang="en-US" sz="1000" dirty="0">
                <a:ea typeface="ＭＳ Ｐゴシック" charset="0"/>
              </a:rPr>
              <a:t>To invest means to use, give, or devote time or talent to achieve a goal.</a:t>
            </a:r>
          </a:p>
          <a:p>
            <a:pPr marL="168244" indent="-168244">
              <a:buFontTx/>
              <a:buChar char="•"/>
            </a:pPr>
            <a:r>
              <a:rPr lang="en-US" sz="1000" dirty="0">
                <a:ea typeface="ＭＳ Ｐゴシック" charset="0"/>
              </a:rPr>
              <a:t>Personal investment refers to the choice students have to invest their motivation in a future outcome</a:t>
            </a:r>
          </a:p>
          <a:p>
            <a:pPr marL="618453" lvl="1" indent="-168244">
              <a:buFontTx/>
              <a:buChar char="•"/>
            </a:pPr>
            <a:r>
              <a:rPr lang="en-US" sz="1000" dirty="0">
                <a:ea typeface="ＭＳ Ｐゴシック" charset="0"/>
              </a:rPr>
              <a:t>Direction: the kind of choices and the persistence of an action</a:t>
            </a:r>
          </a:p>
          <a:p>
            <a:pPr marL="618453" lvl="1" indent="-168244">
              <a:buFontTx/>
              <a:buChar char="•"/>
            </a:pPr>
            <a:r>
              <a:rPr lang="en-US" sz="1000" dirty="0">
                <a:ea typeface="ＭＳ Ｐゴシック" charset="0"/>
              </a:rPr>
              <a:t>Intensity: the willingness to perform and take the risks</a:t>
            </a:r>
          </a:p>
          <a:p>
            <a:pPr marL="618453" lvl="1" indent="-168244">
              <a:buFontTx/>
              <a:buChar char="•"/>
            </a:pPr>
            <a:r>
              <a:rPr lang="en-US" sz="1000" dirty="0">
                <a:ea typeface="ＭＳ Ｐゴシック" charset="0"/>
              </a:rPr>
              <a:t>Quality: self-reflection and thoughtful learning process – using cognitive strategies, weighing risks involved</a:t>
            </a:r>
          </a:p>
          <a:p>
            <a:pPr marL="168244" indent="-168244">
              <a:buFontTx/>
              <a:buChar char="•"/>
            </a:pPr>
            <a:r>
              <a:rPr lang="en-US" sz="1000" dirty="0">
                <a:ea typeface="ＭＳ Ｐゴシック" charset="0"/>
              </a:rPr>
              <a:t>Personal investment is sustained within relationships.</a:t>
            </a:r>
          </a:p>
          <a:p>
            <a:r>
              <a:rPr lang="en-US" sz="1000" dirty="0">
                <a:ea typeface="ＭＳ Ｐゴシック" charset="0"/>
              </a:rPr>
              <a:t>Disengaged students can be at very different places on this continuum. Mentors must work to set goals for intervention based on where the student is at. (Manual page 63)</a:t>
            </a:r>
          </a:p>
          <a:p>
            <a:endParaRPr lang="en-US" sz="1000" dirty="0">
              <a:ea typeface="ＭＳ Ｐゴシック" charset="0"/>
            </a:endParaRPr>
          </a:p>
          <a:p>
            <a:r>
              <a:rPr lang="en-US" sz="1000" dirty="0">
                <a:ea typeface="ＭＳ Ｐゴシック" charset="0"/>
              </a:rPr>
              <a:t>Attend – giving a student an alarm clock; working on morning schedule</a:t>
            </a:r>
          </a:p>
          <a:p>
            <a:r>
              <a:rPr lang="en-US" sz="1000" dirty="0">
                <a:ea typeface="ＭＳ Ｐゴシック" charset="0"/>
              </a:rPr>
              <a:t>Engage – getting kids connected to extra-</a:t>
            </a:r>
            <a:r>
              <a:rPr lang="en-US" sz="1000" dirty="0" err="1">
                <a:ea typeface="ＭＳ Ｐゴシック" charset="0"/>
              </a:rPr>
              <a:t>curriculars</a:t>
            </a:r>
            <a:r>
              <a:rPr lang="en-US" sz="1000" dirty="0">
                <a:ea typeface="ＭＳ Ｐゴシック" charset="0"/>
              </a:rPr>
              <a:t>; teaching them how to be attentive in class</a:t>
            </a:r>
          </a:p>
          <a:p>
            <a:r>
              <a:rPr lang="en-US" sz="1000" dirty="0">
                <a:ea typeface="ＭＳ Ｐゴシック" charset="0"/>
              </a:rPr>
              <a:t>Invest – future goal setting; college planning</a:t>
            </a:r>
          </a:p>
          <a:p>
            <a:endParaRPr lang="en-US" sz="1000" dirty="0">
              <a:ea typeface="ＭＳ Ｐゴシック" charset="0"/>
            </a:endParaRPr>
          </a:p>
          <a:p>
            <a:r>
              <a:rPr lang="en-US" sz="1000" b="1" dirty="0">
                <a:ea typeface="ＭＳ Ｐゴシック" charset="0"/>
              </a:rPr>
              <a:t>HANDOUT: BEYOND DROPOUT PREVENTION: ATTEND-ENGAGE-INVEST p. 45-48 in binder</a:t>
            </a:r>
          </a:p>
        </p:txBody>
      </p:sp>
    </p:spTree>
    <p:extLst>
      <p:ext uri="{BB962C8B-B14F-4D97-AF65-F5344CB8AC3E}">
        <p14:creationId xmlns:p14="http://schemas.microsoft.com/office/powerpoint/2010/main" val="177827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Our</a:t>
            </a:r>
            <a:r>
              <a:rPr lang="en-US" b="0" baseline="0" dirty="0"/>
              <a:t> research projects all included full-time mentors, thus our evidence for Check &amp; Connect is based on using full-time mentors. More and more schools are using existing staff as mentors.</a:t>
            </a:r>
          </a:p>
          <a:p>
            <a:endParaRPr lang="en-US" b="1" dirty="0"/>
          </a:p>
          <a:p>
            <a:pPr defTabSz="897301" eaLnBrk="0" fontAlgn="base" hangingPunct="0">
              <a:spcBef>
                <a:spcPct val="30000"/>
              </a:spcBef>
              <a:spcAft>
                <a:spcPct val="0"/>
              </a:spcAft>
              <a:defRPr/>
            </a:pPr>
            <a:r>
              <a:rPr lang="en-US" b="1" dirty="0"/>
              <a:t>HANDOUT: IMPLEMENTATION OPTIONS</a:t>
            </a:r>
          </a:p>
          <a:p>
            <a:r>
              <a:rPr lang="en-US" b="0" dirty="0"/>
              <a:t>Read</a:t>
            </a:r>
            <a:r>
              <a:rPr lang="en-US" b="0" baseline="0" dirty="0"/>
              <a:t> through the implementation options handout or encourage participants to take time and read through the handout and ask questions they may have.</a:t>
            </a:r>
          </a:p>
          <a:p>
            <a:endParaRPr lang="en-US" b="0" baseline="0" dirty="0"/>
          </a:p>
          <a:p>
            <a:r>
              <a:rPr lang="en-US" b="0" baseline="0" dirty="0"/>
              <a:t>Typical Day/Week </a:t>
            </a:r>
          </a:p>
          <a:p>
            <a:r>
              <a:rPr lang="en-US" b="1" dirty="0">
                <a:latin typeface="Arial" charset="0"/>
                <a:ea typeface="ＭＳ Ｐゴシック" charset="0"/>
              </a:rPr>
              <a:t>HANDOUT: A DAY IN THE LIFE OF AN ELEMENTARY SCHOOL Mentor (p. 15)</a:t>
            </a:r>
          </a:p>
          <a:p>
            <a:r>
              <a:rPr lang="en-US" b="1" dirty="0">
                <a:latin typeface="Arial" charset="0"/>
                <a:ea typeface="ＭＳ Ｐゴシック" charset="0"/>
              </a:rPr>
              <a:t>HANDOUT: SAMPLE TEACHER/MENTOR WEEKLY ACTIVITIES (p. 16)</a:t>
            </a:r>
          </a:p>
          <a:p>
            <a:endParaRPr lang="en-US" b="0" dirty="0"/>
          </a:p>
        </p:txBody>
      </p:sp>
    </p:spTree>
    <p:extLst>
      <p:ext uri="{BB962C8B-B14F-4D97-AF65-F5344CB8AC3E}">
        <p14:creationId xmlns:p14="http://schemas.microsoft.com/office/powerpoint/2010/main" val="408296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958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dirty="0">
                <a:ea typeface="ＭＳ Ｐゴシック" charset="0"/>
              </a:rPr>
              <a:t>Systematic monitoring is essential for students at risk of disengagement of dropout for two reasons:</a:t>
            </a:r>
          </a:p>
          <a:p>
            <a:pPr marL="168244" indent="-168244">
              <a:buFont typeface="Arial"/>
              <a:buChar char="•"/>
            </a:pPr>
            <a:r>
              <a:rPr lang="en-US" dirty="0">
                <a:ea typeface="ＭＳ Ｐゴシック" charset="0"/>
              </a:rPr>
              <a:t>It provides a systematic and efficient way to connect students with immediate interventions; and</a:t>
            </a:r>
          </a:p>
          <a:p>
            <a:pPr marL="168244" indent="-168244">
              <a:buFont typeface="Arial"/>
              <a:buChar char="•"/>
            </a:pPr>
            <a:r>
              <a:rPr lang="en-US" dirty="0">
                <a:ea typeface="ＭＳ Ｐゴシック" charset="0"/>
              </a:rPr>
              <a:t>It provides a data-based link to students</a:t>
            </a:r>
            <a:r>
              <a:rPr lang="ja-JP" altLang="en-US" dirty="0">
                <a:ea typeface="ＭＳ Ｐゴシック" charset="0"/>
              </a:rPr>
              <a:t>’</a:t>
            </a:r>
            <a:r>
              <a:rPr lang="en-US" dirty="0">
                <a:ea typeface="ＭＳ Ｐゴシック" charset="0"/>
              </a:rPr>
              <a:t> educational progress and performance.</a:t>
            </a:r>
          </a:p>
          <a:p>
            <a:endParaRPr lang="en-US" dirty="0">
              <a:ea typeface="ＭＳ Ｐゴシック" charset="0"/>
            </a:endParaRPr>
          </a:p>
        </p:txBody>
      </p:sp>
    </p:spTree>
    <p:extLst>
      <p:ext uri="{BB962C8B-B14F-4D97-AF65-F5344CB8AC3E}">
        <p14:creationId xmlns:p14="http://schemas.microsoft.com/office/powerpoint/2010/main" val="132954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xfrm>
            <a:off x="381000" y="685800"/>
            <a:ext cx="6096000" cy="3429000"/>
          </a:xfrm>
          <a:ln/>
        </p:spPr>
      </p:sp>
      <p:sp>
        <p:nvSpPr>
          <p:cNvPr id="34816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Now that students often have access to their grades</a:t>
            </a:r>
            <a:r>
              <a:rPr lang="en-US" baseline="0" dirty="0">
                <a:ea typeface="ＭＳ Ｐゴシック" charset="0"/>
              </a:rPr>
              <a:t> online, some mentors complete the monitoring form with students. The students come to the mentor’s room or office, log into the grade book system, and report their grades and attendance to the mentor – it’s empowering for the student to do this self-monitoring of progress and hopefully gets them in the habit of checking their grades on their own.</a:t>
            </a:r>
          </a:p>
          <a:p>
            <a:endParaRPr lang="en-US" baseline="0" dirty="0">
              <a:ea typeface="ＭＳ Ｐゴシック" charset="0"/>
            </a:endParaRPr>
          </a:p>
          <a:p>
            <a:r>
              <a:rPr lang="en-US" baseline="0" dirty="0">
                <a:ea typeface="ＭＳ Ｐゴシック" charset="0"/>
              </a:rPr>
              <a:t>May have to set up a special “0 hour” class for Check &amp; Connect in the grade book system to be able to access data for students not in your classes or to avoid giving mentors administrator access to all students.</a:t>
            </a:r>
            <a:endParaRPr lang="en-US" dirty="0">
              <a:ea typeface="ＭＳ Ｐゴシック" charset="0"/>
            </a:endParaRPr>
          </a:p>
        </p:txBody>
      </p:sp>
    </p:spTree>
    <p:extLst>
      <p:ext uri="{BB962C8B-B14F-4D97-AF65-F5344CB8AC3E}">
        <p14:creationId xmlns:p14="http://schemas.microsoft.com/office/powerpoint/2010/main" val="2780284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Reminder: The monitoring form serves</a:t>
            </a:r>
            <a:r>
              <a:rPr lang="en-US" baseline="0" dirty="0"/>
              <a:t> many purposes!  It’s not just collecting data for data sake. It’s a communication tool, it captures progress others won’t see so that you can celebrate successes with students and families, the data can be used to inform intervention, and the form can be used to monitor fidelity of implementation.</a:t>
            </a:r>
            <a:endParaRPr lang="en-US" dirty="0"/>
          </a:p>
        </p:txBody>
      </p:sp>
    </p:spTree>
    <p:extLst>
      <p:ext uri="{BB962C8B-B14F-4D97-AF65-F5344CB8AC3E}">
        <p14:creationId xmlns:p14="http://schemas.microsoft.com/office/powerpoint/2010/main" val="1050813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ＭＳ Ｐゴシック" charset="0"/>
              </a:rPr>
              <a:t>The Check &amp; Connect Mentors use a Check &amp; Connect monitoring form to gather Check information on the students they are working with. The information on this form is shared with the student through discussion. The purpose of gathering Check data is: 1. The student data informs the level of service and the nature of the service to the student and 2. The systematic gathering of this data is what makes Check &amp; Connect different from the traditional relational mentoring programs. </a:t>
            </a:r>
          </a:p>
          <a:p>
            <a:endParaRPr lang="en-US" dirty="0">
              <a:ea typeface="ＭＳ Ｐゴシック" charset="0"/>
            </a:endParaRPr>
          </a:p>
          <a:p>
            <a:r>
              <a:rPr lang="en-US" dirty="0">
                <a:ea typeface="ＭＳ Ｐゴシック" charset="0"/>
              </a:rPr>
              <a:t>The</a:t>
            </a:r>
            <a:r>
              <a:rPr lang="en-US" baseline="0" dirty="0">
                <a:ea typeface="ＭＳ Ｐゴシック" charset="0"/>
              </a:rPr>
              <a:t> monitoring form is site-specific. Your school team will decide what alterable indicators of disengagement to monitor and then adapt the form to fit your school needs. </a:t>
            </a:r>
          </a:p>
          <a:p>
            <a:endParaRPr lang="en-US" baseline="0" dirty="0">
              <a:ea typeface="ＭＳ Ｐゴシック" charset="0"/>
            </a:endParaRPr>
          </a:p>
          <a:p>
            <a:pPr defTabSz="897301" eaLnBrk="0" fontAlgn="base" hangingPunct="0">
              <a:spcBef>
                <a:spcPct val="30000"/>
              </a:spcBef>
              <a:spcAft>
                <a:spcPct val="0"/>
              </a:spcAft>
              <a:defRPr/>
            </a:pPr>
            <a:r>
              <a:rPr lang="en-US" b="1" dirty="0"/>
              <a:t>Refer to page 45 in the manual. Walk through how to complete the monitoring form. (same as image on slide)</a:t>
            </a:r>
          </a:p>
          <a:p>
            <a:pPr marL="168244" indent="-168244" defTabSz="897301" eaLnBrk="0" fontAlgn="base" hangingPunct="0">
              <a:spcBef>
                <a:spcPct val="30000"/>
              </a:spcBef>
              <a:spcAft>
                <a:spcPct val="0"/>
              </a:spcAft>
              <a:buFont typeface="Arial"/>
              <a:buChar char="•"/>
              <a:defRPr/>
            </a:pPr>
            <a:r>
              <a:rPr lang="en-US" b="1" dirty="0"/>
              <a:t>Use numbers</a:t>
            </a:r>
            <a:r>
              <a:rPr lang="en-US" b="1" baseline="0" dirty="0"/>
              <a:t> to indicate number of Ds or </a:t>
            </a:r>
            <a:r>
              <a:rPr lang="en-US" b="1" baseline="0" dirty="0" err="1"/>
              <a:t>Fs</a:t>
            </a:r>
            <a:r>
              <a:rPr lang="en-US" b="1" baseline="0" dirty="0"/>
              <a:t>, missing assignments, credits, GPA, etc.</a:t>
            </a:r>
          </a:p>
          <a:p>
            <a:pPr marL="168244" indent="-168244" defTabSz="897301" eaLnBrk="0" fontAlgn="base" hangingPunct="0">
              <a:spcBef>
                <a:spcPct val="30000"/>
              </a:spcBef>
              <a:spcAft>
                <a:spcPct val="0"/>
              </a:spcAft>
              <a:buFont typeface="Arial"/>
              <a:buChar char="•"/>
              <a:defRPr/>
            </a:pPr>
            <a:r>
              <a:rPr lang="en-US" b="1" baseline="0" dirty="0"/>
              <a:t>Use check marks to indicate absences (or numbers if preferred)</a:t>
            </a:r>
          </a:p>
          <a:p>
            <a:pPr marL="168244" indent="-168244" defTabSz="897301" eaLnBrk="0" fontAlgn="base" hangingPunct="0">
              <a:spcBef>
                <a:spcPct val="30000"/>
              </a:spcBef>
              <a:spcAft>
                <a:spcPct val="0"/>
              </a:spcAft>
              <a:buFont typeface="Arial"/>
              <a:buChar char="•"/>
              <a:defRPr/>
            </a:pPr>
            <a:r>
              <a:rPr lang="en-US" b="1" baseline="0" dirty="0"/>
              <a:t>Use numbers to indicate number of skips, </a:t>
            </a:r>
            <a:r>
              <a:rPr lang="en-US" b="1" baseline="0" dirty="0" err="1"/>
              <a:t>tardies</a:t>
            </a:r>
            <a:r>
              <a:rPr lang="en-US" b="1" baseline="0" dirty="0"/>
              <a:t>, detentions, etc.</a:t>
            </a:r>
            <a:endParaRPr lang="en-US" b="1" dirty="0"/>
          </a:p>
          <a:p>
            <a:endParaRPr lang="en-US" baseline="0" dirty="0">
              <a:ea typeface="ＭＳ Ｐゴシック" charset="0"/>
            </a:endParaRPr>
          </a:p>
          <a:p>
            <a:r>
              <a:rPr lang="en-US" b="1" baseline="0" dirty="0">
                <a:ea typeface="ＭＳ Ｐゴシック" charset="0"/>
              </a:rPr>
              <a:t>Manual pages 99-104 </a:t>
            </a:r>
            <a:r>
              <a:rPr lang="en-US" baseline="0" dirty="0">
                <a:ea typeface="ＭＳ Ｐゴシック" charset="0"/>
              </a:rPr>
              <a:t>– elementary, middle, and high school forms. Provide some time to look over the forms.</a:t>
            </a:r>
          </a:p>
          <a:p>
            <a:r>
              <a:rPr lang="en-US" dirty="0"/>
              <a:t> </a:t>
            </a:r>
          </a:p>
        </p:txBody>
      </p:sp>
      <p:sp>
        <p:nvSpPr>
          <p:cNvPr id="4" name="Slide Number Placeholder 3"/>
          <p:cNvSpPr>
            <a:spLocks noGrp="1"/>
          </p:cNvSpPr>
          <p:nvPr>
            <p:ph type="sldNum" sz="quarter" idx="10"/>
          </p:nvPr>
        </p:nvSpPr>
        <p:spPr/>
        <p:txBody>
          <a:bodyPr/>
          <a:lstStyle/>
          <a:p>
            <a:fld id="{EAF5E3D6-773F-294B-9E52-23366693DBF1}" type="slidenum">
              <a:rPr lang="en-US" smtClean="0"/>
              <a:pPr/>
              <a:t>50</a:t>
            </a:fld>
            <a:endParaRPr lang="en-US"/>
          </a:p>
        </p:txBody>
      </p:sp>
    </p:spTree>
    <p:extLst>
      <p:ext uri="{BB962C8B-B14F-4D97-AF65-F5344CB8AC3E}">
        <p14:creationId xmlns:p14="http://schemas.microsoft.com/office/powerpoint/2010/main" val="374896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6" name="Rectangle 3"/>
          <p:cNvSpPr>
            <a:spLocks noGrp="1"/>
          </p:cNvSpPr>
          <p:nvPr>
            <p:ph type="body" idx="1"/>
          </p:nvPr>
        </p:nvSpPr>
        <p:spPr bwMode="auto">
          <a:xfrm>
            <a:off x="304800" y="4343400"/>
            <a:ext cx="63246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hlinkClick r:id="" action="ppaction://noaction"/>
              </a:rPr>
              <a:t>Attention getting kid video</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hlinkClick r:id="" action="ppaction://noaction"/>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dirty="0">
                <a:hlinkClick r:id="" action="ppaction://noaction"/>
              </a:rPr>
              <a:t>https://www.youtube.com/watch?v=lXP5rFAJQek</a:t>
            </a:r>
            <a:endParaRPr lang="en-US" dirty="0"/>
          </a:p>
          <a:p>
            <a:pPr>
              <a:spcBef>
                <a:spcPct val="0"/>
              </a:spcBef>
            </a:pPr>
            <a:endParaRPr lang="en-US" dirty="0">
              <a:latin typeface="Calibri" charset="0"/>
            </a:endParaRPr>
          </a:p>
          <a:p>
            <a:pPr>
              <a:spcBef>
                <a:spcPct val="0"/>
              </a:spcBef>
            </a:pPr>
            <a:endParaRPr lang="en-US" dirty="0">
              <a:latin typeface="Calibri" charset="0"/>
            </a:endParaRPr>
          </a:p>
          <a:p>
            <a:pPr>
              <a:spcBef>
                <a:spcPct val="0"/>
              </a:spcBef>
            </a:pPr>
            <a:r>
              <a:rPr lang="en-US" dirty="0">
                <a:latin typeface="Calibri" charset="0"/>
              </a:rPr>
              <a:t>For example-</a:t>
            </a:r>
          </a:p>
          <a:p>
            <a:pPr>
              <a:spcBef>
                <a:spcPct val="0"/>
              </a:spcBef>
              <a:buFontTx/>
              <a:buChar char="•"/>
            </a:pPr>
            <a:r>
              <a:rPr lang="en-US" dirty="0">
                <a:latin typeface="Calibri" charset="0"/>
              </a:rPr>
              <a:t>   Many students use off topic comments/inappropriate language to obtain </a:t>
            </a:r>
          </a:p>
          <a:p>
            <a:pPr>
              <a:spcBef>
                <a:spcPct val="0"/>
              </a:spcBef>
            </a:pPr>
            <a:r>
              <a:rPr lang="en-US" dirty="0">
                <a:latin typeface="Calibri" charset="0"/>
              </a:rPr>
              <a:t>    attention from peers through their reactions and to escape the task at hand.</a:t>
            </a:r>
          </a:p>
          <a:p>
            <a:pPr>
              <a:spcBef>
                <a:spcPct val="0"/>
              </a:spcBef>
              <a:buFontTx/>
              <a:buChar char="•"/>
            </a:pPr>
            <a:endParaRPr lang="en-US" dirty="0">
              <a:latin typeface="Calibri" charset="0"/>
            </a:endParaRPr>
          </a:p>
          <a:p>
            <a:pPr>
              <a:spcBef>
                <a:spcPct val="0"/>
              </a:spcBef>
              <a:buFontTx/>
              <a:buChar char="•"/>
            </a:pPr>
            <a:r>
              <a:rPr lang="en-US" dirty="0">
                <a:latin typeface="Calibri" charset="0"/>
              </a:rPr>
              <a:t>  In this example, social reinforcement is obtained from the peers and the </a:t>
            </a:r>
          </a:p>
          <a:p>
            <a:pPr>
              <a:spcBef>
                <a:spcPct val="0"/>
              </a:spcBef>
            </a:pPr>
            <a:r>
              <a:rPr lang="en-US" dirty="0">
                <a:latin typeface="Calibri" charset="0"/>
              </a:rPr>
              <a:t>   adult.</a:t>
            </a:r>
          </a:p>
          <a:p>
            <a:pPr lvl="1">
              <a:spcBef>
                <a:spcPct val="0"/>
              </a:spcBef>
              <a:buFontTx/>
              <a:buChar char="•"/>
            </a:pPr>
            <a:r>
              <a:rPr lang="en-US" dirty="0">
                <a:latin typeface="Calibri" charset="0"/>
              </a:rPr>
              <a:t>  Remember reinforcement is positive and negative.</a:t>
            </a:r>
          </a:p>
          <a:p>
            <a:pPr>
              <a:spcBef>
                <a:spcPct val="0"/>
              </a:spcBef>
            </a:pPr>
            <a:endParaRPr lang="en-US" dirty="0">
              <a:latin typeface="Calibri" charset="0"/>
            </a:endParaRPr>
          </a:p>
          <a:p>
            <a:pPr>
              <a:spcBef>
                <a:spcPct val="0"/>
              </a:spcBef>
            </a:pPr>
            <a:r>
              <a:rPr lang="en-US" b="1" dirty="0">
                <a:latin typeface="Calibri" charset="0"/>
              </a:rPr>
              <a:t>NOTE</a:t>
            </a:r>
            <a:r>
              <a:rPr lang="en-US" dirty="0">
                <a:latin typeface="Calibri" charset="0"/>
              </a:rPr>
              <a:t>:</a:t>
            </a:r>
          </a:p>
          <a:p>
            <a:pPr>
              <a:spcBef>
                <a:spcPct val="0"/>
              </a:spcBef>
              <a:buFontTx/>
              <a:buChar char="•"/>
            </a:pPr>
            <a:r>
              <a:rPr lang="en-US" dirty="0">
                <a:latin typeface="Calibri" charset="0"/>
              </a:rPr>
              <a:t>  When control is offered as a possible function- </a:t>
            </a:r>
            <a:r>
              <a:rPr lang="en-US" i="1" dirty="0">
                <a:latin typeface="Calibri" charset="0"/>
              </a:rPr>
              <a:t>think</a:t>
            </a:r>
            <a:r>
              <a:rPr lang="en-US" dirty="0">
                <a:latin typeface="Calibri" charset="0"/>
              </a:rPr>
              <a:t> about what is underlying that perception.</a:t>
            </a:r>
          </a:p>
          <a:p>
            <a:pPr lvl="1">
              <a:spcBef>
                <a:spcPct val="0"/>
              </a:spcBef>
              <a:buFontTx/>
              <a:buChar char="•"/>
            </a:pPr>
            <a:r>
              <a:rPr lang="en-US" dirty="0">
                <a:latin typeface="Calibri" charset="0"/>
              </a:rPr>
              <a:t>  Control can be a way:</a:t>
            </a:r>
          </a:p>
          <a:p>
            <a:pPr lvl="2">
              <a:spcBef>
                <a:spcPct val="0"/>
              </a:spcBef>
              <a:buFontTx/>
              <a:buChar char="•"/>
            </a:pPr>
            <a:r>
              <a:rPr lang="en-US" dirty="0">
                <a:latin typeface="Calibri" charset="0"/>
              </a:rPr>
              <a:t> To hide skill deficits; therefore escaping/avoiding a task </a:t>
            </a:r>
          </a:p>
          <a:p>
            <a:pPr lvl="2">
              <a:spcBef>
                <a:spcPct val="0"/>
              </a:spcBef>
              <a:buFontTx/>
              <a:buChar char="•"/>
            </a:pPr>
            <a:r>
              <a:rPr lang="en-US" dirty="0">
                <a:latin typeface="Calibri" charset="0"/>
              </a:rPr>
              <a:t> To hide fears around social acceptance; therefore escaping/avoiding a situation</a:t>
            </a:r>
          </a:p>
          <a:p>
            <a:pPr lvl="2">
              <a:spcBef>
                <a:spcPct val="0"/>
              </a:spcBef>
              <a:buFontTx/>
              <a:buChar char="•"/>
            </a:pPr>
            <a:r>
              <a:rPr lang="en-US" dirty="0">
                <a:latin typeface="Calibri" charset="0"/>
              </a:rPr>
              <a:t> For an individual to assert themselves; therefore gaining/obtaining the attention of peers/adults</a:t>
            </a:r>
          </a:p>
          <a:p>
            <a:pPr lvl="1">
              <a:spcBef>
                <a:spcPct val="0"/>
              </a:spcBef>
            </a:pPr>
            <a:endParaRPr lang="en-US" dirty="0">
              <a:latin typeface="Calibri" charset="0"/>
            </a:endParaRPr>
          </a:p>
        </p:txBody>
      </p:sp>
    </p:spTree>
    <p:extLst>
      <p:ext uri="{BB962C8B-B14F-4D97-AF65-F5344CB8AC3E}">
        <p14:creationId xmlns:p14="http://schemas.microsoft.com/office/powerpoint/2010/main" val="265033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7127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xfrm>
            <a:off x="381000" y="685800"/>
            <a:ext cx="6096000" cy="3429000"/>
          </a:xfrm>
          <a:ln/>
        </p:spPr>
      </p:sp>
      <p:sp>
        <p:nvSpPr>
          <p:cNvPr id="352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The strength of C &amp; C is its responsiveness to individual student needs. There is not one best intervention strategy to use. (pg. 47</a:t>
            </a:r>
            <a:r>
              <a:rPr lang="en-US" baseline="0" dirty="0">
                <a:ea typeface="ＭＳ Ｐゴシック" charset="0"/>
              </a:rPr>
              <a:t> in manual)</a:t>
            </a:r>
            <a:endParaRPr lang="en-US" dirty="0">
              <a:ea typeface="ＭＳ Ｐゴシック" charset="0"/>
            </a:endParaRPr>
          </a:p>
        </p:txBody>
      </p:sp>
    </p:spTree>
    <p:extLst>
      <p:ext uri="{BB962C8B-B14F-4D97-AF65-F5344CB8AC3E}">
        <p14:creationId xmlns:p14="http://schemas.microsoft.com/office/powerpoint/2010/main" val="14755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Last part of Monthly Service Information.</a:t>
            </a:r>
            <a:r>
              <a:rPr lang="en-US" baseline="0" dirty="0"/>
              <a:t> </a:t>
            </a:r>
            <a:r>
              <a:rPr lang="en-US" dirty="0"/>
              <a:t>This should be pretty familiar,</a:t>
            </a:r>
            <a:r>
              <a:rPr lang="en-US" baseline="0" dirty="0"/>
              <a:t> but we added positive engagement section – just like Assessment Form.</a:t>
            </a:r>
            <a:endParaRPr lang="en-US" dirty="0"/>
          </a:p>
        </p:txBody>
      </p:sp>
      <p:sp>
        <p:nvSpPr>
          <p:cNvPr id="4" name="Slide Number Placeholder 3"/>
          <p:cNvSpPr>
            <a:spLocks noGrp="1"/>
          </p:cNvSpPr>
          <p:nvPr>
            <p:ph type="sldNum" sz="quarter" idx="10"/>
          </p:nvPr>
        </p:nvSpPr>
        <p:spPr/>
        <p:txBody>
          <a:bodyPr/>
          <a:lstStyle/>
          <a:p>
            <a:fld id="{F93C771C-E7EF-5848-A930-5A7DC4520EF6}" type="slidenum">
              <a:rPr lang="en-US" smtClean="0"/>
              <a:t>53</a:t>
            </a:fld>
            <a:endParaRPr lang="en-US"/>
          </a:p>
        </p:txBody>
      </p:sp>
    </p:spTree>
    <p:extLst>
      <p:ext uri="{BB962C8B-B14F-4D97-AF65-F5344CB8AC3E}">
        <p14:creationId xmlns:p14="http://schemas.microsoft.com/office/powerpoint/2010/main" val="2853103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students receive basic intervention!</a:t>
            </a:r>
          </a:p>
          <a:p>
            <a:endParaRPr lang="en-US" dirty="0"/>
          </a:p>
          <a:p>
            <a:r>
              <a:rPr lang="en-US" dirty="0"/>
              <a:t>Students showing high risk on the monitoring form receive intensive</a:t>
            </a:r>
            <a:r>
              <a:rPr lang="en-US" baseline="0" dirty="0"/>
              <a:t> interventions.</a:t>
            </a:r>
            <a:endParaRPr lang="en-US" dirty="0"/>
          </a:p>
        </p:txBody>
      </p:sp>
    </p:spTree>
    <p:extLst>
      <p:ext uri="{BB962C8B-B14F-4D97-AF65-F5344CB8AC3E}">
        <p14:creationId xmlns:p14="http://schemas.microsoft.com/office/powerpoint/2010/main" val="3067788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a:xfrm>
            <a:off x="381000" y="685800"/>
            <a:ext cx="6096000" cy="3429000"/>
          </a:xfrm>
          <a:ln/>
        </p:spPr>
      </p:sp>
      <p:sp>
        <p:nvSpPr>
          <p:cNvPr id="153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Items 1-4 are steps in preparation of implementation and 5-11 are the steps of implementation.</a:t>
            </a:r>
          </a:p>
          <a:p>
            <a:endParaRPr lang="en-US" dirty="0">
              <a:ea typeface="ＭＳ Ｐゴシック" charset="0"/>
            </a:endParaRPr>
          </a:p>
          <a:p>
            <a:r>
              <a:rPr lang="en-US" b="1" dirty="0">
                <a:ea typeface="ＭＳ Ｐゴシック" charset="0"/>
              </a:rPr>
              <a:t>Refer participants to the manual where these steps are listed and covered one by one, starting on page 21.</a:t>
            </a:r>
          </a:p>
          <a:p>
            <a:endParaRPr lang="en-US" b="1" dirty="0">
              <a:ea typeface="ＭＳ Ｐゴシック" charset="0"/>
            </a:endParaRPr>
          </a:p>
          <a:p>
            <a:r>
              <a:rPr lang="en-US" b="1" dirty="0">
                <a:ea typeface="ＭＳ Ｐゴシック" charset="0"/>
              </a:rPr>
              <a:t>Refer</a:t>
            </a:r>
            <a:r>
              <a:rPr lang="en-US" b="1" baseline="0" dirty="0">
                <a:ea typeface="ＭＳ Ｐゴシック" charset="0"/>
              </a:rPr>
              <a:t> participants to the planning guide. Come back to this throughout the implementation steps presentation. Use as activities after each step when time allows.</a:t>
            </a:r>
            <a:endParaRPr lang="en-US" b="1" dirty="0">
              <a:ea typeface="ＭＳ Ｐゴシック" charset="0"/>
            </a:endParaRPr>
          </a:p>
        </p:txBody>
      </p:sp>
    </p:spTree>
    <p:extLst>
      <p:ext uri="{BB962C8B-B14F-4D97-AF65-F5344CB8AC3E}">
        <p14:creationId xmlns:p14="http://schemas.microsoft.com/office/powerpoint/2010/main" val="2003732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368AA52-479B-D84F-9071-915D80DBEC1A}" type="slidenum">
              <a:rPr lang="en-US"/>
              <a:pPr/>
              <a:t>62</a:t>
            </a:fld>
            <a:endParaRPr lang="en-US"/>
          </a:p>
        </p:txBody>
      </p:sp>
      <p:sp>
        <p:nvSpPr>
          <p:cNvPr id="11776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B7096DC-8FD2-CE44-8696-82B9C38917FF}" type="slidenum">
              <a:rPr lang="en-US" sz="1200"/>
              <a:pPr algn="r"/>
              <a:t>62</a:t>
            </a:fld>
            <a:endParaRPr lang="en-US" sz="1200"/>
          </a:p>
        </p:txBody>
      </p:sp>
      <p:sp>
        <p:nvSpPr>
          <p:cNvPr id="117764" name="Rectangle 2"/>
          <p:cNvSpPr>
            <a:spLocks noGrp="1" noRot="1" noChangeAspect="1" noChangeArrowheads="1"/>
          </p:cNvSpPr>
          <p:nvPr>
            <p:ph type="sldImg"/>
          </p:nvPr>
        </p:nvSpPr>
        <p:spPr>
          <a:xfrm>
            <a:off x="381000" y="685800"/>
            <a:ext cx="6096000" cy="3429000"/>
          </a:xfrm>
          <a:solidFill>
            <a:srgbClr val="FFFFFF"/>
          </a:solidFill>
          <a:ln/>
        </p:spPr>
      </p:sp>
      <p:sp>
        <p:nvSpPr>
          <p:cNvPr id="11776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p:cNvSpPr>
          <p:nvPr>
            <p:ph type="sldImg"/>
          </p:nvPr>
        </p:nvSpPr>
        <p:spPr>
          <a:xfrm>
            <a:off x="381000" y="685800"/>
            <a:ext cx="6096000" cy="3429000"/>
          </a:xfrm>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FEEDF24-A976-AC4F-B1C2-5F3D26D44A4D}" type="slidenum">
              <a:rPr lang="en-US"/>
              <a:pPr/>
              <a:t>64</a:t>
            </a:fld>
            <a:endParaRPr lang="en-US"/>
          </a:p>
        </p:txBody>
      </p:sp>
      <p:sp>
        <p:nvSpPr>
          <p:cNvPr id="128003" name="Rectangle 2"/>
          <p:cNvSpPr>
            <a:spLocks noGrp="1" noRot="1" noChangeAspect="1" noChangeArrowheads="1"/>
          </p:cNvSpPr>
          <p:nvPr>
            <p:ph type="sldImg"/>
          </p:nvPr>
        </p:nvSpPr>
        <p:spPr>
          <a:xfrm>
            <a:off x="381000" y="685800"/>
            <a:ext cx="6096000" cy="3429000"/>
          </a:xfrm>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7C14CF7-D6BA-8E42-A409-8CA417257ABB}" type="slidenum">
              <a:rPr lang="en-US"/>
              <a:pPr/>
              <a:t>65</a:t>
            </a:fld>
            <a:endParaRPr lang="en-US"/>
          </a:p>
        </p:txBody>
      </p:sp>
      <p:sp>
        <p:nvSpPr>
          <p:cNvPr id="132099" name="Rectangle 2"/>
          <p:cNvSpPr>
            <a:spLocks noGrp="1" noRot="1" noChangeAspect="1" noChangeArrowheads="1"/>
          </p:cNvSpPr>
          <p:nvPr>
            <p:ph type="sldImg"/>
          </p:nvPr>
        </p:nvSpPr>
        <p:spPr>
          <a:xfrm>
            <a:off x="381000" y="685800"/>
            <a:ext cx="6096000" cy="3429000"/>
          </a:xfrm>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12C4D6F-D950-C540-9698-8E3782E289B3}" type="slidenum">
              <a:rPr lang="en-US"/>
              <a:pPr/>
              <a:t>66</a:t>
            </a:fld>
            <a:endParaRPr lang="en-US"/>
          </a:p>
        </p:txBody>
      </p:sp>
      <p:sp>
        <p:nvSpPr>
          <p:cNvPr id="130051" name="Rectangle 2"/>
          <p:cNvSpPr>
            <a:spLocks noGrp="1" noRot="1" noChangeAspect="1" noChangeArrowheads="1"/>
          </p:cNvSpPr>
          <p:nvPr>
            <p:ph type="sldImg"/>
          </p:nvPr>
        </p:nvSpPr>
        <p:spPr>
          <a:xfrm>
            <a:off x="381000" y="685800"/>
            <a:ext cx="6096000" cy="3429000"/>
          </a:xfrm>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800">
              <a:solidFill>
                <a:srgbClr val="000000"/>
              </a:solidFill>
              <a:latin typeface="Geneva" charset="0"/>
              <a:ea typeface="ＭＳ Ｐゴシック" charset="-128"/>
              <a:cs typeface="ＭＳ Ｐゴシック" charset="-128"/>
            </a:endParaRPr>
          </a:p>
        </p:txBody>
      </p:sp>
    </p:spTree>
    <p:extLst>
      <p:ext uri="{BB962C8B-B14F-4D97-AF65-F5344CB8AC3E}">
        <p14:creationId xmlns:p14="http://schemas.microsoft.com/office/powerpoint/2010/main" val="61419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Shape 211"/>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027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DA38BB4-BAC9-B64B-9381-72E9A194B796}" type="slidenum">
              <a:rPr lang="en-US"/>
              <a:pPr/>
              <a:t>67</a:t>
            </a:fld>
            <a:endParaRPr lang="en-US"/>
          </a:p>
        </p:txBody>
      </p:sp>
      <p:sp>
        <p:nvSpPr>
          <p:cNvPr id="136195" name="Rectangle 2"/>
          <p:cNvSpPr>
            <a:spLocks noGrp="1" noRot="1" noChangeAspect="1" noChangeArrowheads="1"/>
          </p:cNvSpPr>
          <p:nvPr>
            <p:ph type="sldImg"/>
          </p:nvPr>
        </p:nvSpPr>
        <p:spPr>
          <a:xfrm>
            <a:off x="381000" y="685800"/>
            <a:ext cx="6096000" cy="3429000"/>
          </a:xfrm>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E15294A-B132-6C40-BB01-9292260639CA}" type="slidenum">
              <a:rPr lang="en-US"/>
              <a:pPr/>
              <a:t>68</a:t>
            </a:fld>
            <a:endParaRPr lang="en-US"/>
          </a:p>
        </p:txBody>
      </p:sp>
      <p:sp>
        <p:nvSpPr>
          <p:cNvPr id="134147" name="Rectangle 2"/>
          <p:cNvSpPr>
            <a:spLocks noGrp="1" noRot="1" noChangeAspect="1" noChangeArrowheads="1"/>
          </p:cNvSpPr>
          <p:nvPr>
            <p:ph type="sldImg"/>
          </p:nvPr>
        </p:nvSpPr>
        <p:spPr>
          <a:xfrm>
            <a:off x="381000" y="685800"/>
            <a:ext cx="6096000" cy="3429000"/>
          </a:xfrm>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DVD: check-out</a:t>
            </a:r>
          </a:p>
        </p:txBody>
      </p:sp>
    </p:spTree>
    <p:extLst>
      <p:ext uri="{BB962C8B-B14F-4D97-AF65-F5344CB8AC3E}">
        <p14:creationId xmlns:p14="http://schemas.microsoft.com/office/powerpoint/2010/main" val="1955679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3952DB1-657F-434F-8C60-4C125473C084}" type="slidenum">
              <a:rPr lang="en-US"/>
              <a:pPr/>
              <a:t>69</a:t>
            </a:fld>
            <a:endParaRPr lang="en-US"/>
          </a:p>
        </p:txBody>
      </p:sp>
      <p:sp>
        <p:nvSpPr>
          <p:cNvPr id="134147" name="Rectangle 2"/>
          <p:cNvSpPr>
            <a:spLocks noGrp="1" noRot="1" noChangeAspect="1" noChangeArrowheads="1"/>
          </p:cNvSpPr>
          <p:nvPr>
            <p:ph type="sldImg"/>
          </p:nvPr>
        </p:nvSpPr>
        <p:spPr>
          <a:xfrm>
            <a:off x="381000" y="685800"/>
            <a:ext cx="6096000" cy="3429000"/>
          </a:xfrm>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57ECEC4-001F-344E-8240-F99C7EC08DC0}" type="slidenum">
              <a:rPr lang="en-US"/>
              <a:pPr/>
              <a:t>70</a:t>
            </a:fld>
            <a:endParaRPr lang="en-US"/>
          </a:p>
        </p:txBody>
      </p:sp>
      <p:sp>
        <p:nvSpPr>
          <p:cNvPr id="14438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4388"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066543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10.17.2007</a:t>
            </a:r>
          </a:p>
        </p:txBody>
      </p:sp>
      <p:sp>
        <p:nvSpPr>
          <p:cNvPr id="5" name="Rectangle 6"/>
          <p:cNvSpPr>
            <a:spLocks noGrp="1" noChangeArrowheads="1"/>
          </p:cNvSpPr>
          <p:nvPr>
            <p:ph type="ftr" sz="quarter" idx="4"/>
          </p:nvPr>
        </p:nvSpPr>
        <p:spPr>
          <a:ln/>
        </p:spPr>
        <p:txBody>
          <a:bodyPr/>
          <a:lstStyle/>
          <a:p>
            <a:r>
              <a:rPr lang="en-US"/>
              <a:t>SST13 at SWOSERRC</a:t>
            </a:r>
          </a:p>
        </p:txBody>
      </p:sp>
      <p:sp>
        <p:nvSpPr>
          <p:cNvPr id="6" name="Rectangle 7"/>
          <p:cNvSpPr>
            <a:spLocks noGrp="1" noChangeArrowheads="1"/>
          </p:cNvSpPr>
          <p:nvPr>
            <p:ph type="sldNum" sz="quarter" idx="5"/>
          </p:nvPr>
        </p:nvSpPr>
        <p:spPr>
          <a:ln/>
        </p:spPr>
        <p:txBody>
          <a:bodyPr/>
          <a:lstStyle/>
          <a:p>
            <a:fld id="{5E3D248D-44E5-E64D-8A4D-458C4A1F5EF1}" type="slidenum">
              <a:rPr lang="en-US"/>
              <a:pPr/>
              <a:t>73</a:t>
            </a:fld>
            <a:endParaRPr lang="en-US"/>
          </a:p>
        </p:txBody>
      </p:sp>
      <p:sp>
        <p:nvSpPr>
          <p:cNvPr id="400386" name="Rectangle 2"/>
          <p:cNvSpPr>
            <a:spLocks noGrp="1" noRot="1" noChangeAspect="1" noChangeArrowheads="1" noTextEdit="1"/>
          </p:cNvSpPr>
          <p:nvPr>
            <p:ph type="sldImg"/>
          </p:nvPr>
        </p:nvSpPr>
        <p:spPr>
          <a:xfrm>
            <a:off x="381000" y="685800"/>
            <a:ext cx="6096000" cy="3429000"/>
          </a:xfrm>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p:cNvSpPr>
          <p:nvPr>
            <p:ph type="sldImg"/>
          </p:nvPr>
        </p:nvSpPr>
        <p:spPr>
          <a:xfrm>
            <a:off x="381000" y="685800"/>
            <a:ext cx="6096000" cy="3429000"/>
          </a:xfrm>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16689FE-AD3C-644B-BCAE-EC34E80A28D7}" type="slidenum">
              <a:rPr lang="en-US"/>
              <a:pPr/>
              <a:t>75</a:t>
            </a:fld>
            <a:endParaRPr lang="en-US"/>
          </a:p>
        </p:txBody>
      </p:sp>
      <p:sp>
        <p:nvSpPr>
          <p:cNvPr id="157699" name="Rectangle 2"/>
          <p:cNvSpPr>
            <a:spLocks noGrp="1" noRot="1" noChangeAspect="1" noChangeArrowheads="1"/>
          </p:cNvSpPr>
          <p:nvPr>
            <p:ph type="sldImg"/>
          </p:nvPr>
        </p:nvSpPr>
        <p:spPr>
          <a:xfrm>
            <a:off x="381000" y="685800"/>
            <a:ext cx="6096000" cy="3429000"/>
          </a:xfrm>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B2D1CF50-7DFF-F949-A36D-F1C4462461AB}" type="slidenum">
              <a:rPr lang="en-US" sz="1200" smtClean="0">
                <a:solidFill>
                  <a:srgbClr val="000000"/>
                </a:solidFill>
              </a:rPr>
              <a:pPr>
                <a:defRPr/>
              </a:pPr>
              <a:t>76</a:t>
            </a:fld>
            <a:endParaRPr lang="en-US" sz="1200">
              <a:solidFill>
                <a:srgbClr val="000000"/>
              </a:solidFill>
            </a:endParaRPr>
          </a:p>
        </p:txBody>
      </p:sp>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i="1">
                <a:solidFill>
                  <a:schemeClr val="tx1"/>
                </a:solidFill>
                <a:latin typeface="Zapfino" charset="0"/>
                <a:ea typeface="ＭＳ Ｐゴシック" charset="0"/>
                <a:cs typeface="ＭＳ Ｐゴシック" charset="0"/>
              </a:defRPr>
            </a:lvl1pPr>
            <a:lvl2pPr marL="742950" indent="-285750">
              <a:defRPr sz="2400" b="1" i="1">
                <a:solidFill>
                  <a:schemeClr val="tx1"/>
                </a:solidFill>
                <a:latin typeface="Zapfino" charset="0"/>
                <a:ea typeface="ＭＳ Ｐゴシック" charset="0"/>
              </a:defRPr>
            </a:lvl2pPr>
            <a:lvl3pPr marL="1143000" indent="-228600">
              <a:defRPr sz="2400" b="1" i="1">
                <a:solidFill>
                  <a:schemeClr val="tx1"/>
                </a:solidFill>
                <a:latin typeface="Zapfino" charset="0"/>
                <a:ea typeface="ＭＳ Ｐゴシック" charset="0"/>
              </a:defRPr>
            </a:lvl3pPr>
            <a:lvl4pPr marL="1600200" indent="-228600">
              <a:defRPr sz="2400" b="1" i="1">
                <a:solidFill>
                  <a:schemeClr val="tx1"/>
                </a:solidFill>
                <a:latin typeface="Zapfino" charset="0"/>
                <a:ea typeface="ＭＳ Ｐゴシック" charset="0"/>
              </a:defRPr>
            </a:lvl4pPr>
            <a:lvl5pPr marL="2057400" indent="-228600">
              <a:defRPr sz="2400" b="1" i="1">
                <a:solidFill>
                  <a:schemeClr val="tx1"/>
                </a:solidFill>
                <a:latin typeface="Zapfino" charset="0"/>
                <a:ea typeface="ＭＳ Ｐゴシック" charset="0"/>
              </a:defRPr>
            </a:lvl5pPr>
            <a:lvl6pPr marL="2514600" indent="-228600" eaLnBrk="0" fontAlgn="base" hangingPunct="0">
              <a:spcBef>
                <a:spcPct val="0"/>
              </a:spcBef>
              <a:spcAft>
                <a:spcPct val="0"/>
              </a:spcAft>
              <a:defRPr sz="2400" b="1" i="1">
                <a:solidFill>
                  <a:schemeClr val="tx1"/>
                </a:solidFill>
                <a:latin typeface="Zapfino" charset="0"/>
                <a:ea typeface="ＭＳ Ｐゴシック" charset="0"/>
              </a:defRPr>
            </a:lvl6pPr>
            <a:lvl7pPr marL="2971800" indent="-228600" eaLnBrk="0" fontAlgn="base" hangingPunct="0">
              <a:spcBef>
                <a:spcPct val="0"/>
              </a:spcBef>
              <a:spcAft>
                <a:spcPct val="0"/>
              </a:spcAft>
              <a:defRPr sz="2400" b="1" i="1">
                <a:solidFill>
                  <a:schemeClr val="tx1"/>
                </a:solidFill>
                <a:latin typeface="Zapfino" charset="0"/>
                <a:ea typeface="ＭＳ Ｐゴシック" charset="0"/>
              </a:defRPr>
            </a:lvl7pPr>
            <a:lvl8pPr marL="3429000" indent="-228600" eaLnBrk="0" fontAlgn="base" hangingPunct="0">
              <a:spcBef>
                <a:spcPct val="0"/>
              </a:spcBef>
              <a:spcAft>
                <a:spcPct val="0"/>
              </a:spcAft>
              <a:defRPr sz="2400" b="1" i="1">
                <a:solidFill>
                  <a:schemeClr val="tx1"/>
                </a:solidFill>
                <a:latin typeface="Zapfino" charset="0"/>
                <a:ea typeface="ＭＳ Ｐゴシック" charset="0"/>
              </a:defRPr>
            </a:lvl8pPr>
            <a:lvl9pPr marL="3886200" indent="-228600" eaLnBrk="0" fontAlgn="base" hangingPunct="0">
              <a:spcBef>
                <a:spcPct val="0"/>
              </a:spcBef>
              <a:spcAft>
                <a:spcPct val="0"/>
              </a:spcAft>
              <a:defRPr sz="2400" b="1" i="1">
                <a:solidFill>
                  <a:schemeClr val="tx1"/>
                </a:solidFill>
                <a:latin typeface="Zapfino" charset="0"/>
                <a:ea typeface="ＭＳ Ｐゴシック" charset="0"/>
              </a:defRPr>
            </a:lvl9pPr>
          </a:lstStyle>
          <a:p>
            <a:pPr algn="r" eaLnBrk="1" hangingPunct="1"/>
            <a:fld id="{315B56FA-E69B-8D47-8988-5B255C056A0A}" type="slidenum">
              <a:rPr lang="en-US" sz="1200" b="0" i="0">
                <a:solidFill>
                  <a:srgbClr val="000000"/>
                </a:solidFill>
                <a:latin typeface="Arial" charset="0"/>
              </a:rPr>
              <a:pPr algn="r" eaLnBrk="1" hangingPunct="1"/>
              <a:t>76</a:t>
            </a:fld>
            <a:endParaRPr lang="en-US" sz="1200" b="0" i="0">
              <a:solidFill>
                <a:srgbClr val="000000"/>
              </a:solidFill>
              <a:latin typeface="Arial" charset="0"/>
            </a:endParaRPr>
          </a:p>
        </p:txBody>
      </p:sp>
      <p:sp>
        <p:nvSpPr>
          <p:cNvPr id="39939" name="Rectangle 2"/>
          <p:cNvSpPr>
            <a:spLocks noGrp="1" noRot="1" noChangeAspect="1" noChangeArrowheads="1" noTextEdit="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43012" name="Rectangle 3"/>
          <p:cNvSpPr>
            <a:spLocks noGrp="1" noChangeArrowheads="1"/>
          </p:cNvSpPr>
          <p:nvPr>
            <p:ph type="body" idx="1"/>
          </p:nvPr>
        </p:nvSpPr>
        <p:spPr>
          <a:xfrm>
            <a:off x="685800" y="4343400"/>
            <a:ext cx="5486400" cy="4114800"/>
          </a:xfrm>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9A59A41-D5DD-7E49-A5F1-A9BFF150280C}" type="slidenum">
              <a:rPr lang="en-US"/>
              <a:pPr/>
              <a:t>77</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F9233-93F6-3E4A-8CAB-DF1B64C37470}" type="slidenum">
              <a:rPr lang="en-US" smtClean="0"/>
              <a:t>86</a:t>
            </a:fld>
            <a:endParaRPr lang="en-US"/>
          </a:p>
        </p:txBody>
      </p:sp>
    </p:spTree>
    <p:extLst>
      <p:ext uri="{BB962C8B-B14F-4D97-AF65-F5344CB8AC3E}">
        <p14:creationId xmlns:p14="http://schemas.microsoft.com/office/powerpoint/2010/main" val="173818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7A62DD-761C-A24B-A5FC-8F1046998900}" type="slidenum">
              <a:rPr lang="en-US" altLang="en-US" smtClean="0"/>
              <a:pPr>
                <a:defRPr/>
              </a:pPr>
              <a:t>13</a:t>
            </a:fld>
            <a:endParaRPr lang="en-US" altLang="en-US"/>
          </a:p>
        </p:txBody>
      </p:sp>
    </p:spTree>
    <p:extLst>
      <p:ext uri="{BB962C8B-B14F-4D97-AF65-F5344CB8AC3E}">
        <p14:creationId xmlns:p14="http://schemas.microsoft.com/office/powerpoint/2010/main" val="425224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7C4F3-DF66-D941-A665-4311444A3627}" type="slidenum">
              <a:rPr lang="en-US" smtClean="0"/>
              <a:t>87</a:t>
            </a:fld>
            <a:endParaRPr lang="en-US"/>
          </a:p>
        </p:txBody>
      </p:sp>
    </p:spTree>
    <p:extLst>
      <p:ext uri="{BB962C8B-B14F-4D97-AF65-F5344CB8AC3E}">
        <p14:creationId xmlns:p14="http://schemas.microsoft.com/office/powerpoint/2010/main" val="123354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7C4F3-DF66-D941-A665-4311444A3627}" type="slidenum">
              <a:rPr lang="en-US" smtClean="0"/>
              <a:t>18</a:t>
            </a:fld>
            <a:endParaRPr lang="en-US"/>
          </a:p>
        </p:txBody>
      </p:sp>
    </p:spTree>
    <p:extLst>
      <p:ext uri="{BB962C8B-B14F-4D97-AF65-F5344CB8AC3E}">
        <p14:creationId xmlns:p14="http://schemas.microsoft.com/office/powerpoint/2010/main" val="213095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07C4F3-DF66-D941-A665-4311444A3627}" type="slidenum">
              <a:rPr lang="en-US" smtClean="0"/>
              <a:t>22</a:t>
            </a:fld>
            <a:endParaRPr lang="en-US"/>
          </a:p>
        </p:txBody>
      </p:sp>
    </p:spTree>
    <p:extLst>
      <p:ext uri="{BB962C8B-B14F-4D97-AF65-F5344CB8AC3E}">
        <p14:creationId xmlns:p14="http://schemas.microsoft.com/office/powerpoint/2010/main" val="375314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6323C-8F20-C64E-A322-A59A4D0D6DB6}" type="slidenum">
              <a:rPr lang="en-US" smtClean="0"/>
              <a:t>38</a:t>
            </a:fld>
            <a:endParaRPr lang="en-US"/>
          </a:p>
        </p:txBody>
      </p:sp>
    </p:spTree>
    <p:extLst>
      <p:ext uri="{BB962C8B-B14F-4D97-AF65-F5344CB8AC3E}">
        <p14:creationId xmlns:p14="http://schemas.microsoft.com/office/powerpoint/2010/main" val="203129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defTabSz="897301" eaLnBrk="0" fontAlgn="base" hangingPunct="0">
              <a:spcAft>
                <a:spcPct val="0"/>
              </a:spcAft>
              <a:defRPr/>
            </a:pPr>
            <a:r>
              <a:rPr lang="en-US" dirty="0">
                <a:latin typeface="Arial" charset="0"/>
                <a:ea typeface="ＭＳ Ｐゴシック" pitchFamily="1" charset="-128"/>
                <a:cs typeface="ＭＳ Ｐゴシック" charset="-128"/>
              </a:rPr>
              <a:t>Check &amp; Connect targets students in K-12 who are showing signs of disengagement.</a:t>
            </a:r>
          </a:p>
          <a:p>
            <a:pPr defTabSz="897301" eaLnBrk="0" fontAlgn="base" hangingPunct="0">
              <a:spcAft>
                <a:spcPct val="0"/>
              </a:spcAft>
              <a:defRPr/>
            </a:pPr>
            <a:endParaRPr lang="en-US" dirty="0">
              <a:latin typeface="Arial" charset="0"/>
              <a:ea typeface="ＭＳ Ｐゴシック" pitchFamily="1" charset="-128"/>
              <a:cs typeface="ＭＳ Ｐゴシック" charset="-128"/>
            </a:endParaRPr>
          </a:p>
          <a:p>
            <a:pPr defTabSz="897301" eaLnBrk="0" fontAlgn="base" hangingPunct="0">
              <a:spcAft>
                <a:spcPct val="0"/>
              </a:spcAft>
              <a:defRPr/>
            </a:pPr>
            <a:r>
              <a:rPr lang="en-US" dirty="0">
                <a:latin typeface="Arial" charset="0"/>
                <a:ea typeface="ＭＳ Ｐゴシック" pitchFamily="1" charset="-128"/>
                <a:cs typeface="ＭＳ Ｐゴシック" charset="-128"/>
              </a:rPr>
              <a:t>Structured means it follows a fairly standard set of procedures, but it is not scripted. There is flexibility so that mentors can meet the needs of individual students. Check &amp; Connect is not a one intervention fits all program. Also, it is critical that the mentors keep the focus on education. This is something that makes Check &amp; Connect different than other mentoring programs people might be familiar with.</a:t>
            </a:r>
          </a:p>
          <a:p>
            <a:pPr defTabSz="897301" eaLnBrk="0" fontAlgn="base" hangingPunct="0">
              <a:lnSpc>
                <a:spcPct val="120000"/>
              </a:lnSpc>
              <a:spcBef>
                <a:spcPct val="30000"/>
              </a:spcBef>
              <a:spcAft>
                <a:spcPct val="0"/>
              </a:spcAft>
              <a:defRPr/>
            </a:pPr>
            <a:endParaRPr lang="en-US" dirty="0">
              <a:latin typeface="Arial" charset="0"/>
              <a:ea typeface="ＭＳ Ｐゴシック" pitchFamily="1" charset="-128"/>
              <a:cs typeface="ＭＳ Ｐゴシック" charset="-128"/>
            </a:endParaRPr>
          </a:p>
          <a:p>
            <a:pPr defTabSz="897301" eaLnBrk="0" fontAlgn="base" hangingPunct="0">
              <a:lnSpc>
                <a:spcPct val="120000"/>
              </a:lnSpc>
              <a:spcBef>
                <a:spcPct val="30000"/>
              </a:spcBef>
              <a:spcAft>
                <a:spcPct val="0"/>
              </a:spcAft>
              <a:defRPr/>
            </a:pPr>
            <a:endParaRPr lang="en-US" dirty="0"/>
          </a:p>
        </p:txBody>
      </p:sp>
    </p:spTree>
    <p:extLst>
      <p:ext uri="{BB962C8B-B14F-4D97-AF65-F5344CB8AC3E}">
        <p14:creationId xmlns:p14="http://schemas.microsoft.com/office/powerpoint/2010/main" val="428852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xfrm>
            <a:off x="381000" y="685800"/>
            <a:ext cx="6096000" cy="3429000"/>
          </a:xfrm>
          <a:ln/>
        </p:spPr>
      </p:sp>
      <p:sp>
        <p:nvSpPr>
          <p:cNvPr id="2447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dirty="0">
                <a:ea typeface="ＭＳ Ｐゴシック" charset="0"/>
              </a:rPr>
              <a:t>An important premise of C&amp;C is the shift in focus from preventing negative outcomes (dropout) to promoting student competence, school success, and school completion (positive outcomes)</a:t>
            </a:r>
          </a:p>
          <a:p>
            <a:pPr>
              <a:lnSpc>
                <a:spcPct val="90000"/>
              </a:lnSpc>
              <a:buFontTx/>
              <a:buChar char="•"/>
            </a:pPr>
            <a:endParaRPr lang="en-US" dirty="0">
              <a:ea typeface="ＭＳ Ｐゴシック" charset="0"/>
            </a:endParaRPr>
          </a:p>
          <a:p>
            <a:pPr marL="0" lvl="2" defTabSz="897301" eaLnBrk="0" fontAlgn="base" hangingPunct="0">
              <a:lnSpc>
                <a:spcPct val="90000"/>
              </a:lnSpc>
              <a:spcBef>
                <a:spcPct val="30000"/>
              </a:spcBef>
              <a:spcAft>
                <a:spcPct val="0"/>
              </a:spcAft>
              <a:defRPr/>
            </a:pPr>
            <a:r>
              <a:rPr lang="en-US" dirty="0">
                <a:latin typeface="Arial" charset="0"/>
                <a:ea typeface="ＭＳ Ｐゴシック" charset="0"/>
              </a:rPr>
              <a:t>In some cases, students graduate without being college-ready or prepared to succeed in various postsecondary options. We want to ensure</a:t>
            </a:r>
            <a:r>
              <a:rPr lang="en-US" baseline="0" dirty="0">
                <a:latin typeface="Arial" charset="0"/>
                <a:ea typeface="ＭＳ Ｐゴシック" charset="0"/>
              </a:rPr>
              <a:t> that students are ready not only to earn a diploma but for life after high school.</a:t>
            </a:r>
            <a:endParaRPr lang="en-US" i="1" dirty="0">
              <a:latin typeface="Arial" charset="0"/>
              <a:ea typeface="ＭＳ Ｐゴシック" charset="0"/>
            </a:endParaRPr>
          </a:p>
          <a:p>
            <a:pPr>
              <a:lnSpc>
                <a:spcPct val="90000"/>
              </a:lnSpc>
              <a:buFontTx/>
              <a:buChar char="•"/>
            </a:pPr>
            <a:endParaRPr lang="en-US" dirty="0">
              <a:ea typeface="ＭＳ Ｐゴシック" charset="0"/>
            </a:endParaRPr>
          </a:p>
          <a:p>
            <a:pPr>
              <a:lnSpc>
                <a:spcPct val="90000"/>
              </a:lnSpc>
              <a:buFontTx/>
              <a:buNone/>
            </a:pPr>
            <a:endParaRPr lang="en-US" dirty="0">
              <a:ea typeface="ＭＳ Ｐゴシック" charset="0"/>
            </a:endParaRPr>
          </a:p>
          <a:p>
            <a:pPr>
              <a:lnSpc>
                <a:spcPct val="90000"/>
              </a:lnSpc>
            </a:pPr>
            <a:endParaRPr lang="en-US" dirty="0">
              <a:ea typeface="ＭＳ Ｐゴシック" charset="0"/>
            </a:endParaRPr>
          </a:p>
        </p:txBody>
      </p:sp>
      <p:sp>
        <p:nvSpPr>
          <p:cNvPr id="2447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2200">
                <a:solidFill>
                  <a:srgbClr val="0000FF"/>
                </a:solidFill>
                <a:latin typeface="Arial" charset="0"/>
                <a:ea typeface="ＭＳ Ｐゴシック" charset="0"/>
                <a:cs typeface="ＭＳ Ｐゴシック" charset="0"/>
              </a:defRPr>
            </a:lvl1pPr>
            <a:lvl2pPr marL="729057" indent="-280406" defTabSz="912879" eaLnBrk="0" hangingPunct="0">
              <a:defRPr sz="2200">
                <a:solidFill>
                  <a:srgbClr val="0000FF"/>
                </a:solidFill>
                <a:latin typeface="Arial" charset="0"/>
                <a:ea typeface="ＭＳ Ｐゴシック" charset="0"/>
              </a:defRPr>
            </a:lvl2pPr>
            <a:lvl3pPr marL="1121626" indent="-224325" defTabSz="912879" eaLnBrk="0" hangingPunct="0">
              <a:defRPr sz="2200">
                <a:solidFill>
                  <a:srgbClr val="0000FF"/>
                </a:solidFill>
                <a:latin typeface="Arial" charset="0"/>
                <a:ea typeface="ＭＳ Ｐゴシック" charset="0"/>
              </a:defRPr>
            </a:lvl3pPr>
            <a:lvl4pPr marL="1570276" indent="-224325" defTabSz="912879" eaLnBrk="0" hangingPunct="0">
              <a:defRPr sz="2200">
                <a:solidFill>
                  <a:srgbClr val="0000FF"/>
                </a:solidFill>
                <a:latin typeface="Arial" charset="0"/>
                <a:ea typeface="ＭＳ Ｐゴシック" charset="0"/>
              </a:defRPr>
            </a:lvl4pPr>
            <a:lvl5pPr marL="2018927" indent="-224325" defTabSz="912879" eaLnBrk="0" hangingPunct="0">
              <a:defRPr sz="2200">
                <a:solidFill>
                  <a:srgbClr val="0000FF"/>
                </a:solidFill>
                <a:latin typeface="Arial" charset="0"/>
                <a:ea typeface="ＭＳ Ｐゴシック" charset="0"/>
              </a:defRPr>
            </a:lvl5pPr>
            <a:lvl6pPr marL="2467577" indent="-224325" defTabSz="912879" eaLnBrk="0" fontAlgn="base" hangingPunct="0">
              <a:spcBef>
                <a:spcPct val="0"/>
              </a:spcBef>
              <a:spcAft>
                <a:spcPct val="0"/>
              </a:spcAft>
              <a:defRPr sz="2200">
                <a:solidFill>
                  <a:srgbClr val="0000FF"/>
                </a:solidFill>
                <a:latin typeface="Arial" charset="0"/>
                <a:ea typeface="ＭＳ Ｐゴシック" charset="0"/>
              </a:defRPr>
            </a:lvl6pPr>
            <a:lvl7pPr marL="2916227" indent="-224325" defTabSz="912879" eaLnBrk="0" fontAlgn="base" hangingPunct="0">
              <a:spcBef>
                <a:spcPct val="0"/>
              </a:spcBef>
              <a:spcAft>
                <a:spcPct val="0"/>
              </a:spcAft>
              <a:defRPr sz="2200">
                <a:solidFill>
                  <a:srgbClr val="0000FF"/>
                </a:solidFill>
                <a:latin typeface="Arial" charset="0"/>
                <a:ea typeface="ＭＳ Ｐゴシック" charset="0"/>
              </a:defRPr>
            </a:lvl7pPr>
            <a:lvl8pPr marL="3364878" indent="-224325" defTabSz="912879" eaLnBrk="0" fontAlgn="base" hangingPunct="0">
              <a:spcBef>
                <a:spcPct val="0"/>
              </a:spcBef>
              <a:spcAft>
                <a:spcPct val="0"/>
              </a:spcAft>
              <a:defRPr sz="2200">
                <a:solidFill>
                  <a:srgbClr val="0000FF"/>
                </a:solidFill>
                <a:latin typeface="Arial" charset="0"/>
                <a:ea typeface="ＭＳ Ｐゴシック" charset="0"/>
              </a:defRPr>
            </a:lvl8pPr>
            <a:lvl9pPr marL="3813528" indent="-224325" defTabSz="912879" eaLnBrk="0" fontAlgn="base" hangingPunct="0">
              <a:spcBef>
                <a:spcPct val="0"/>
              </a:spcBef>
              <a:spcAft>
                <a:spcPct val="0"/>
              </a:spcAft>
              <a:defRPr sz="2200">
                <a:solidFill>
                  <a:srgbClr val="0000FF"/>
                </a:solidFill>
                <a:latin typeface="Arial" charset="0"/>
                <a:ea typeface="ＭＳ Ｐゴシック" charset="0"/>
              </a:defRPr>
            </a:lvl9pPr>
          </a:lstStyle>
          <a:p>
            <a:fld id="{ED8E9258-84A6-FA4F-B0AF-E090D4552C07}" type="slidenum">
              <a:rPr lang="en-US" sz="1200">
                <a:solidFill>
                  <a:schemeClr val="tx1"/>
                </a:solidFill>
              </a:rPr>
              <a:pPr/>
              <a:t>40</a:t>
            </a:fld>
            <a:endParaRPr lang="en-US" sz="1200">
              <a:solidFill>
                <a:schemeClr val="tx1"/>
              </a:solidFill>
            </a:endParaRPr>
          </a:p>
        </p:txBody>
      </p:sp>
    </p:spTree>
    <p:extLst>
      <p:ext uri="{BB962C8B-B14F-4D97-AF65-F5344CB8AC3E}">
        <p14:creationId xmlns:p14="http://schemas.microsoft.com/office/powerpoint/2010/main" val="29566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49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683FA-9F67-9742-B788-F5F7EF61E199}"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683FA-9F67-9742-B788-F5F7EF61E199}"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683FA-9F67-9742-B788-F5F7EF61E199}"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4" name="Base" hidden="1"/>
          <p:cNvGraphicFramePr>
            <a:graphicFrameLocks/>
          </p:cNvGraphicFramePr>
          <p:nvPr userDrawn="1"/>
        </p:nvGraphicFramePr>
        <p:xfrm>
          <a:off x="1524000" y="1047750"/>
          <a:ext cx="6096000" cy="3048000"/>
        </p:xfrm>
        <a:graphic>
          <a:graphicData uri="http://schemas.openxmlformats.org/presentationml/2006/ole">
            <mc:AlternateContent xmlns:mc="http://schemas.openxmlformats.org/markup-compatibility/2006">
              <mc:Choice xmlns:v="urn:schemas-microsoft-com:vml" Requires="v">
                <p:oleObj spid="_x0000_s35902"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047750"/>
                        <a:ext cx="60960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rtlCol="0">
            <a:normAutofit/>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A39673D-C77F-144B-89E1-551021A131EC}" type="slidenum">
              <a:rPr lang="en-US"/>
              <a:pPr/>
              <a:t>‹#›</a:t>
            </a:fld>
            <a:endParaRPr lang="en-US"/>
          </a:p>
        </p:txBody>
      </p:sp>
    </p:spTree>
    <p:extLst>
      <p:ext uri="{BB962C8B-B14F-4D97-AF65-F5344CB8AC3E}">
        <p14:creationId xmlns:p14="http://schemas.microsoft.com/office/powerpoint/2010/main" val="338157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683FA-9F67-9742-B788-F5F7EF61E199}"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683FA-9F67-9742-B788-F5F7EF61E199}"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683FA-9F67-9742-B788-F5F7EF61E199}"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683FA-9F67-9742-B788-F5F7EF61E199}" type="datetimeFigureOut">
              <a:rPr lang="en-US" smtClean="0"/>
              <a:t>6/17/19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683FA-9F67-9742-B788-F5F7EF61E199}" type="datetimeFigureOut">
              <a:rPr lang="en-US" smtClean="0"/>
              <a:t>6/17/19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683FA-9F67-9742-B788-F5F7EF61E199}" type="datetimeFigureOut">
              <a:rPr lang="en-US" smtClean="0"/>
              <a:t>6/17/19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CCA18-8039-C243-803E-51BEA3F005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62683FA-9F67-9742-B788-F5F7EF61E199}"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862683FA-9F67-9742-B788-F5F7EF61E199}" type="datetimeFigureOut">
              <a:rPr lang="en-US" smtClean="0"/>
              <a:t>6/17/19</a:t>
            </a:fld>
            <a:endParaRPr lang="en-US"/>
          </a:p>
        </p:txBody>
      </p:sp>
      <p:sp>
        <p:nvSpPr>
          <p:cNvPr id="9" name="Slide Number Placeholder 8"/>
          <p:cNvSpPr>
            <a:spLocks noGrp="1"/>
          </p:cNvSpPr>
          <p:nvPr>
            <p:ph type="sldNum" sz="quarter" idx="11"/>
          </p:nvPr>
        </p:nvSpPr>
        <p:spPr/>
        <p:txBody>
          <a:bodyPr/>
          <a:lstStyle/>
          <a:p>
            <a:fld id="{705CCA18-8039-C243-803E-51BEA3F0058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350">
                <a:solidFill>
                  <a:srgbClr val="FFFFFF"/>
                </a:solidFill>
              </a:defRPr>
            </a:lvl1pPr>
          </a:lstStyle>
          <a:p>
            <a:fld id="{705CCA18-8039-C243-803E-51BEA3F00581}" type="slidenum">
              <a:rPr lang="en-US" smtClean="0"/>
              <a:t>‹#›</a:t>
            </a:fld>
            <a:endParaRPr lang="en-US"/>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900">
                <a:solidFill>
                  <a:schemeClr val="bg2"/>
                </a:solidFill>
              </a:defRPr>
            </a:lvl1pPr>
          </a:lstStyle>
          <a:p>
            <a:endParaRPr lang="en-US"/>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900">
                <a:solidFill>
                  <a:schemeClr val="bg2"/>
                </a:solidFill>
              </a:defRPr>
            </a:lvl1pPr>
          </a:lstStyle>
          <a:p>
            <a:fld id="{862683FA-9F67-9742-B788-F5F7EF61E199}" type="datetimeFigureOut">
              <a:rPr lang="en-US" smtClean="0"/>
              <a:t>6/17/19</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3" r:id="rId12"/>
  </p:sldLayoutIdLst>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hyperlink" Target="https://www.youtube.com/watch?v=lXP5rFAJQek" TargetMode="Externa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amazon.com/gp/product/images/B00070QHE6/sr=8-4/qid=1222733108/ref=dp_image_0?ie=UTF8&amp;n=3760901&amp;s=hpc&amp;qid=1222733108&amp;sr=8-4" TargetMode="Externa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betterhighschools.org/ews.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2.png"/><Relationship Id="rId4" Type="http://schemas.openxmlformats.org/officeDocument/2006/relationships/image" Target="../media/image31.emf"/></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vP7GJ72UxsA&amp;feature=youtu.b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33.emf"/><Relationship Id="rId4" Type="http://schemas.openxmlformats.org/officeDocument/2006/relationships/oleObject" Target="../embeddings/oleObject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4.emf"/><Relationship Id="rId5" Type="http://schemas.openxmlformats.org/officeDocument/2006/relationships/oleObject" Target="../embeddings/oleObject5.bin"/><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oleObject" Target="../embeddings/oleObject6.bin"/><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7rSNMC14Rq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youtu.be/8DexDQtVWM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8.emf"/><Relationship Id="rId5" Type="http://schemas.openxmlformats.org/officeDocument/2006/relationships/oleObject" Target="../embeddings/oleObject7.bin"/><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emf"/><Relationship Id="rId5" Type="http://schemas.openxmlformats.org/officeDocument/2006/relationships/oleObject" Target="../embeddings/oleObject8.bin"/><Relationship Id="rId4" Type="http://schemas.openxmlformats.org/officeDocument/2006/relationships/image" Target="../media/image3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2.emf"/><Relationship Id="rId5" Type="http://schemas.openxmlformats.org/officeDocument/2006/relationships/oleObject" Target="../embeddings/oleObject9.bin"/><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32.pn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CICO-TI%20example%20teacher"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youtu.be/GMo5aAm2rVw-" TargetMode="Externa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youtu.be/rix3422NF3A" TargetMode="External"/><Relationship Id="rId2" Type="http://schemas.openxmlformats.org/officeDocument/2006/relationships/hyperlink" Target="https://youtu.be/8DexDQtVWMk"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lynassl@gmail.com" TargetMode="External"/><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a:xfrm>
            <a:off x="1657350" y="457200"/>
            <a:ext cx="5829300" cy="1143000"/>
          </a:xfrm>
        </p:spPr>
        <p:txBody>
          <a:bodyPr>
            <a:normAutofit/>
          </a:bodyPr>
          <a:lstStyle/>
          <a:p>
            <a:pPr>
              <a:defRPr/>
            </a:pPr>
            <a:r>
              <a:rPr lang="en-US" sz="3000" dirty="0">
                <a:latin typeface="Arial" charset="0"/>
              </a:rPr>
              <a:t>Positive Behavioral Interventions and Supports – Tier 2; Day 2</a:t>
            </a:r>
          </a:p>
        </p:txBody>
      </p:sp>
      <p:sp>
        <p:nvSpPr>
          <p:cNvPr id="36866" name="Subtitle 2"/>
          <p:cNvSpPr>
            <a:spLocks noGrp="1"/>
          </p:cNvSpPr>
          <p:nvPr>
            <p:ph type="subTitle" idx="1"/>
          </p:nvPr>
        </p:nvSpPr>
        <p:spPr>
          <a:xfrm>
            <a:off x="2171700" y="3750469"/>
            <a:ext cx="4800600" cy="1115616"/>
          </a:xfrm>
        </p:spPr>
        <p:txBody>
          <a:bodyPr>
            <a:normAutofit fontScale="92500" lnSpcReduction="10000"/>
          </a:bodyPr>
          <a:lstStyle/>
          <a:p>
            <a:pPr algn="ctr">
              <a:lnSpc>
                <a:spcPct val="90000"/>
              </a:lnSpc>
              <a:buClr>
                <a:srgbClr val="6FB7D7"/>
              </a:buClr>
              <a:buFont typeface="Arial" charset="0"/>
              <a:buNone/>
            </a:pPr>
            <a:r>
              <a:rPr lang="en-US" sz="1800" dirty="0">
                <a:solidFill>
                  <a:srgbClr val="898989"/>
                </a:solidFill>
                <a:latin typeface="Arial" charset="0"/>
                <a:ea typeface="ＭＳ Ｐゴシック" charset="0"/>
                <a:cs typeface="ＭＳ Ｐゴシック" charset="0"/>
              </a:rPr>
              <a:t>Lori </a:t>
            </a:r>
            <a:r>
              <a:rPr lang="en-US" sz="1800" dirty="0" err="1">
                <a:solidFill>
                  <a:srgbClr val="898989"/>
                </a:solidFill>
                <a:latin typeface="Arial" charset="0"/>
                <a:ea typeface="ＭＳ Ｐゴシック" charset="0"/>
                <a:cs typeface="ＭＳ Ｐゴシック" charset="0"/>
              </a:rPr>
              <a:t>Lynass</a:t>
            </a:r>
            <a:r>
              <a:rPr lang="en-US" sz="1800" dirty="0">
                <a:solidFill>
                  <a:srgbClr val="898989"/>
                </a:solidFill>
                <a:latin typeface="Arial" charset="0"/>
                <a:ea typeface="ＭＳ Ｐゴシック" charset="0"/>
                <a:cs typeface="ＭＳ Ｐゴシック" charset="0"/>
              </a:rPr>
              <a:t>, EdD </a:t>
            </a:r>
          </a:p>
          <a:p>
            <a:pPr algn="ctr">
              <a:lnSpc>
                <a:spcPct val="90000"/>
              </a:lnSpc>
              <a:buClr>
                <a:srgbClr val="6FB7D7"/>
              </a:buClr>
              <a:buFont typeface="Arial" charset="0"/>
              <a:buNone/>
            </a:pPr>
            <a:r>
              <a:rPr lang="en-US" sz="1800" dirty="0">
                <a:solidFill>
                  <a:srgbClr val="898989"/>
                </a:solidFill>
                <a:latin typeface="Arial" charset="0"/>
                <a:ea typeface="ＭＳ Ｐゴシック" charset="0"/>
                <a:cs typeface="ＭＳ Ｐゴシック" charset="0"/>
              </a:rPr>
              <a:t>Bridget Walker, PhD </a:t>
            </a:r>
          </a:p>
          <a:p>
            <a:pPr algn="ctr">
              <a:lnSpc>
                <a:spcPct val="90000"/>
              </a:lnSpc>
              <a:buClr>
                <a:srgbClr val="6FB7D7"/>
              </a:buClr>
              <a:buFont typeface="Arial" charset="0"/>
              <a:buNone/>
            </a:pPr>
            <a:r>
              <a:rPr lang="en-US" sz="1800" dirty="0">
                <a:solidFill>
                  <a:srgbClr val="898989"/>
                </a:solidFill>
                <a:latin typeface="Arial" charset="0"/>
                <a:ea typeface="ＭＳ Ｐゴシック" charset="0"/>
                <a:cs typeface="ＭＳ Ｐゴシック" charset="0"/>
              </a:rPr>
              <a:t>Sound Supports LLC</a:t>
            </a:r>
          </a:p>
          <a:p>
            <a:pPr algn="ctr">
              <a:lnSpc>
                <a:spcPct val="90000"/>
              </a:lnSpc>
              <a:buClr>
                <a:srgbClr val="6FB7D7"/>
              </a:buClr>
              <a:buFont typeface="Arial" charset="0"/>
              <a:buNone/>
            </a:pPr>
            <a:r>
              <a:rPr lang="en-US" sz="1800" dirty="0">
                <a:solidFill>
                  <a:srgbClr val="898989"/>
                </a:solidFill>
                <a:latin typeface="Arial" charset="0"/>
                <a:ea typeface="ＭＳ Ｐゴシック" charset="0"/>
                <a:cs typeface="ＭＳ Ｐゴシック" charset="0"/>
              </a:rPr>
              <a:t>www.soundsupportsk12.com</a:t>
            </a:r>
          </a:p>
        </p:txBody>
      </p:sp>
      <p:pic>
        <p:nvPicPr>
          <p:cNvPr id="2" name="Picture 1">
            <a:extLst>
              <a:ext uri="{FF2B5EF4-FFF2-40B4-BE49-F238E27FC236}">
                <a16:creationId xmlns:a16="http://schemas.microsoft.com/office/drawing/2014/main" id="{D77F24A5-8847-C948-A9C1-9974049293A3}"/>
              </a:ext>
            </a:extLst>
          </p:cNvPr>
          <p:cNvPicPr>
            <a:picLocks noChangeAspect="1"/>
          </p:cNvPicPr>
          <p:nvPr/>
        </p:nvPicPr>
        <p:blipFill>
          <a:blip r:embed="rId2"/>
          <a:stretch>
            <a:fillRect/>
          </a:stretch>
        </p:blipFill>
        <p:spPr>
          <a:xfrm>
            <a:off x="3086346" y="1786282"/>
            <a:ext cx="2787680" cy="1851671"/>
          </a:xfrm>
          <a:prstGeom prst="rect">
            <a:avLst/>
          </a:prstGeom>
        </p:spPr>
      </p:pic>
    </p:spTree>
    <p:extLst>
      <p:ext uri="{BB962C8B-B14F-4D97-AF65-F5344CB8AC3E}">
        <p14:creationId xmlns:p14="http://schemas.microsoft.com/office/powerpoint/2010/main" val="396308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67" name="Group 239">
            <a:extLst>
              <a:ext uri="{FF2B5EF4-FFF2-40B4-BE49-F238E27FC236}">
                <a16:creationId xmlns:a16="http://schemas.microsoft.com/office/drawing/2014/main" id="{E9C0404E-5988-974E-A702-5C02F0052F98}"/>
              </a:ext>
            </a:extLst>
          </p:cNvPr>
          <p:cNvGraphicFramePr>
            <a:graphicFrameLocks noGrp="1"/>
          </p:cNvGraphicFramePr>
          <p:nvPr>
            <p:extLst>
              <p:ext uri="{D42A27DB-BD31-4B8C-83A1-F6EECF244321}">
                <p14:modId xmlns:p14="http://schemas.microsoft.com/office/powerpoint/2010/main" val="2864580796"/>
              </p:ext>
            </p:extLst>
          </p:nvPr>
        </p:nvGraphicFramePr>
        <p:xfrm>
          <a:off x="824948" y="628649"/>
          <a:ext cx="6547404" cy="4111228"/>
        </p:xfrm>
        <a:graphic>
          <a:graphicData uri="http://schemas.openxmlformats.org/drawingml/2006/table">
            <a:tbl>
              <a:tblPr/>
              <a:tblGrid>
                <a:gridCol w="1757050">
                  <a:extLst>
                    <a:ext uri="{9D8B030D-6E8A-4147-A177-3AD203B41FA5}">
                      <a16:colId xmlns:a16="http://schemas.microsoft.com/office/drawing/2014/main" val="1626260733"/>
                    </a:ext>
                  </a:extLst>
                </a:gridCol>
                <a:gridCol w="1572026">
                  <a:extLst>
                    <a:ext uri="{9D8B030D-6E8A-4147-A177-3AD203B41FA5}">
                      <a16:colId xmlns:a16="http://schemas.microsoft.com/office/drawing/2014/main" val="1807895330"/>
                    </a:ext>
                  </a:extLst>
                </a:gridCol>
                <a:gridCol w="1573375">
                  <a:extLst>
                    <a:ext uri="{9D8B030D-6E8A-4147-A177-3AD203B41FA5}">
                      <a16:colId xmlns:a16="http://schemas.microsoft.com/office/drawing/2014/main" val="3468594995"/>
                    </a:ext>
                  </a:extLst>
                </a:gridCol>
                <a:gridCol w="1644953">
                  <a:extLst>
                    <a:ext uri="{9D8B030D-6E8A-4147-A177-3AD203B41FA5}">
                      <a16:colId xmlns:a16="http://schemas.microsoft.com/office/drawing/2014/main" val="2173621998"/>
                    </a:ext>
                  </a:extLst>
                </a:gridCol>
              </a:tblGrid>
              <a:tr h="542454">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INDICATORS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LEVEL 1</a:t>
                      </a:r>
                      <a:endParaRPr kumimoji="0" lang="en-US" altLang="en-US" sz="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Motivated</a:t>
                      </a:r>
                      <a:endParaRPr kumimoji="0" lang="en-US" altLang="en-US" sz="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(Low)</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LEVEL 2</a:t>
                      </a:r>
                      <a:endParaRPr kumimoji="0" lang="en-US" altLang="en-US" sz="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Vulnerable</a:t>
                      </a:r>
                      <a:endParaRPr kumimoji="0" lang="en-US" altLang="en-US" sz="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(Moderate)</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LEVEL 3</a:t>
                      </a:r>
                      <a:endParaRPr kumimoji="0" lang="en-US" altLang="en-US" sz="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Critical</a:t>
                      </a:r>
                      <a:endParaRPr kumimoji="0" lang="en-US" altLang="en-US" sz="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(High)</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850746404"/>
                  </a:ext>
                </a:extLst>
              </a:tr>
              <a:tr h="541212">
                <a:tc>
                  <a:txBody>
                    <a:bodyPr/>
                    <a:lstStyle>
                      <a:lvl1pPr>
                        <a:lnSpc>
                          <a:spcPct val="120000"/>
                        </a:lnSpc>
                        <a:spcBef>
                          <a:spcPts val="1000"/>
                        </a:spcBef>
                        <a:buClr>
                          <a:schemeClr val="accent1"/>
                        </a:buClr>
                        <a:buSzPct val="100000"/>
                        <a:buFont typeface="Arial" panose="020B0604020202020204" pitchFamily="34" charset="0"/>
                        <a:tabLst>
                          <a:tab pos="95250"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95250"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95250"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95250"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95250"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Attendance</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Number of missed</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instruction days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0-5 days absent</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6-14 days absent</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15+ days absent</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6763807"/>
                  </a:ext>
                </a:extLst>
              </a:tr>
              <a:tr h="542454">
                <a:tc>
                  <a:txBody>
                    <a:bodyPr/>
                    <a:lstStyle>
                      <a:lvl1pPr>
                        <a:lnSpc>
                          <a:spcPct val="120000"/>
                        </a:lnSpc>
                        <a:spcBef>
                          <a:spcPts val="1000"/>
                        </a:spcBef>
                        <a:buClr>
                          <a:schemeClr val="accent1"/>
                        </a:buClr>
                        <a:buSzPct val="100000"/>
                        <a:buFont typeface="Arial" panose="020B0604020202020204" pitchFamily="34" charset="0"/>
                        <a:tabLst>
                          <a:tab pos="119063"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119063"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119063"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119063"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19063"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Age</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Comparing age to </a:t>
                      </a:r>
                    </a:p>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current grade level</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&lt;1.0 years above appropriate age for grade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1.0 to 2.0 years above appropriate age for grade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2+ years above appropriate age for grade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2966694"/>
                  </a:ext>
                </a:extLst>
              </a:tr>
              <a:tr h="541212">
                <a:tc>
                  <a:txBody>
                    <a:bodyPr/>
                    <a:lstStyle>
                      <a:lvl1pPr>
                        <a:lnSpc>
                          <a:spcPct val="120000"/>
                        </a:lnSpc>
                        <a:spcBef>
                          <a:spcPts val="1000"/>
                        </a:spcBef>
                        <a:buClr>
                          <a:schemeClr val="accent1"/>
                        </a:buClr>
                        <a:buSzPct val="100000"/>
                        <a:buFont typeface="Arial" panose="020B0604020202020204" pitchFamily="34" charset="0"/>
                        <a:tabLst>
                          <a:tab pos="119063"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119063"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119063"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119063"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9063"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19063"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Grades</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Passage of current ELA 	and Math courses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Passing both ELA and Math last quarter</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Failing either ELA or Math last quarter</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Failing both ELA and Math last quarter</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4361011"/>
                  </a:ext>
                </a:extLst>
              </a:tr>
              <a:tr h="388531">
                <a:tc>
                  <a:txBody>
                    <a:bodyPr/>
                    <a:lstStyle>
                      <a:lvl1pPr>
                        <a:lnSpc>
                          <a:spcPct val="120000"/>
                        </a:lnSpc>
                        <a:spcBef>
                          <a:spcPts val="1000"/>
                        </a:spcBef>
                        <a:buClr>
                          <a:schemeClr val="accent1"/>
                        </a:buClr>
                        <a:buSzPct val="100000"/>
                        <a:buFont typeface="Arial" panose="020B0604020202020204" pitchFamily="34" charset="0"/>
                        <a:tabLst>
                          <a:tab pos="117475"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117475"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117475"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117475"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117475"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7475"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7475"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7475"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17475"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17475"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Lunch</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117475" algn="l"/>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Student</a:t>
                      </a:r>
                      <a:r>
                        <a:rPr kumimoji="0" lang="ja-JP"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a:t>
                      </a:r>
                      <a:r>
                        <a:rPr kumimoji="0" lang="en-US" altLang="ja-JP"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 meals status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None (full-pay)</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Reduced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Free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232813"/>
                  </a:ext>
                </a:extLst>
              </a:tr>
              <a:tr h="389772">
                <a:tc>
                  <a:txBody>
                    <a:bodyPr/>
                    <a:lstStyle>
                      <a:lvl1pPr>
                        <a:lnSpc>
                          <a:spcPct val="120000"/>
                        </a:lnSpc>
                        <a:spcBef>
                          <a:spcPts val="1000"/>
                        </a:spcBef>
                        <a:buClr>
                          <a:schemeClr val="accent1"/>
                        </a:buClr>
                        <a:buSzPct val="100000"/>
                        <a:buFont typeface="Arial" panose="020B0604020202020204" pitchFamily="34" charset="0"/>
                        <a:tabLst>
                          <a:tab pos="95250"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95250"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95250"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95250"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95250"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95250"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Suspensions (ISS)</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Total number of incidents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1-2 suspensions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3-7 suspensions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8+ suspensions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9782551"/>
                  </a:ext>
                </a:extLst>
              </a:tr>
              <a:tr h="388531">
                <a:tc>
                  <a:txBody>
                    <a:bodyPr/>
                    <a:lstStyle>
                      <a:lvl1pPr>
                        <a:lnSpc>
                          <a:spcPct val="120000"/>
                        </a:lnSpc>
                        <a:spcBef>
                          <a:spcPts val="1000"/>
                        </a:spcBef>
                        <a:buClr>
                          <a:schemeClr val="accent1"/>
                        </a:buClr>
                        <a:buSzPct val="100000"/>
                        <a:buFont typeface="Arial" panose="020B0604020202020204" pitchFamily="34" charset="0"/>
                        <a:tabLst>
                          <a:tab pos="109538"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109538"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109538"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109538"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9538"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Suspensions (OSS) </a:t>
                      </a: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Total 	number of incidents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0 suspensions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1-2 suspensions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3+ suspensions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3539162"/>
                  </a:ext>
                </a:extLst>
              </a:tr>
              <a:tr h="388531">
                <a:tc>
                  <a:txBody>
                    <a:bodyPr/>
                    <a:lstStyle>
                      <a:lvl1pPr>
                        <a:lnSpc>
                          <a:spcPct val="120000"/>
                        </a:lnSpc>
                        <a:spcBef>
                          <a:spcPts val="1000"/>
                        </a:spcBef>
                        <a:buClr>
                          <a:schemeClr val="accent1"/>
                        </a:buClr>
                        <a:buSzPct val="100000"/>
                        <a:buFont typeface="Arial" panose="020B0604020202020204" pitchFamily="34" charset="0"/>
                        <a:tabLst>
                          <a:tab pos="109538"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109538"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109538"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109538"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109538"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9538"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PACT/HSAP ELA  </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109538"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a:t>
                      </a: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Performance Level</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Proficient or Advanced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Basic</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Below Basic</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896787"/>
                  </a:ext>
                </a:extLst>
              </a:tr>
              <a:tr h="388531">
                <a:tc>
                  <a:txBody>
                    <a:bodyPr/>
                    <a:lstStyle>
                      <a:lvl1pPr>
                        <a:lnSpc>
                          <a:spcPct val="120000"/>
                        </a:lnSpc>
                        <a:spcBef>
                          <a:spcPts val="1000"/>
                        </a:spcBef>
                        <a:buClr>
                          <a:schemeClr val="accent1"/>
                        </a:buClr>
                        <a:buSzPct val="100000"/>
                        <a:buFont typeface="Arial" panose="020B0604020202020204" pitchFamily="34" charset="0"/>
                        <a:tabLst>
                          <a:tab pos="79375" algn="l"/>
                        </a:tabLst>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tabLst>
                          <a:tab pos="79375" algn="l"/>
                        </a:tabLst>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tabLst>
                          <a:tab pos="79375" algn="l"/>
                        </a:tabLst>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tabLst>
                          <a:tab pos="79375" algn="l"/>
                        </a:tabLst>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tabLst>
                          <a:tab pos="79375" algn="l"/>
                        </a:tabLst>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79375" algn="l"/>
                        </a:tabLst>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79375" algn="l"/>
                        </a:tabLst>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79375" algn="l"/>
                        </a:tabLst>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tabLst>
                          <a:tab pos="79375" algn="l"/>
                        </a:tabLst>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79375"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PACT/HSAP Math</a:t>
                      </a: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79375" algn="l"/>
                        </a:tabLst>
                      </a:pPr>
                      <a:r>
                        <a:rPr kumimoji="0" lang="en-US" altLang="en-US" sz="8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	</a:t>
                      </a: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Performance Level</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Proficient or Advanced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Basic</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accent1"/>
                        </a:buClr>
                        <a:buSzPct val="100000"/>
                        <a:buFont typeface="Arial" panose="020B0604020202020204" pitchFamily="34" charset="0"/>
                        <a:defRPr>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defRPr sz="14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defRPr sz="12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defRPr sz="1000">
                          <a:solidFill>
                            <a:schemeClr val="tx1"/>
                          </a:solidFill>
                          <a:latin typeface="Palatino Linotype" panose="0204050205050503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Below Basic</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729157"/>
                  </a:ext>
                </a:extLst>
              </a:tr>
            </a:tbl>
          </a:graphicData>
        </a:graphic>
      </p:graphicFrame>
      <p:sp>
        <p:nvSpPr>
          <p:cNvPr id="39989" name="Rectangle 241">
            <a:extLst>
              <a:ext uri="{FF2B5EF4-FFF2-40B4-BE49-F238E27FC236}">
                <a16:creationId xmlns:a16="http://schemas.microsoft.com/office/drawing/2014/main" id="{93DB0C98-F964-4F4E-A455-2328C8E80331}"/>
              </a:ext>
            </a:extLst>
          </p:cNvPr>
          <p:cNvSpPr>
            <a:spLocks noChangeArrowheads="1"/>
          </p:cNvSpPr>
          <p:nvPr/>
        </p:nvSpPr>
        <p:spPr bwMode="auto">
          <a:xfrm>
            <a:off x="1428750" y="114300"/>
            <a:ext cx="63579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9pPr>
          </a:lstStyle>
          <a:p>
            <a:pPr>
              <a:lnSpc>
                <a:spcPct val="100000"/>
              </a:lnSpc>
              <a:spcBef>
                <a:spcPct val="0"/>
              </a:spcBef>
              <a:buClrTx/>
              <a:buSzTx/>
              <a:buFontTx/>
              <a:buNone/>
            </a:pPr>
            <a:r>
              <a:rPr lang="en-US" altLang="en-US" sz="1800" dirty="0">
                <a:solidFill>
                  <a:srgbClr val="000000"/>
                </a:solidFill>
                <a:latin typeface="+mn-lt"/>
              </a:rPr>
              <a:t>Establish Risk Guidelines: Sample At Risk Alert System, Bob Stevens, Charleston County School System</a:t>
            </a:r>
          </a:p>
        </p:txBody>
      </p:sp>
      <p:sp>
        <p:nvSpPr>
          <p:cNvPr id="39990" name="Control 4">
            <a:extLst>
              <a:ext uri="{FF2B5EF4-FFF2-40B4-BE49-F238E27FC236}">
                <a16:creationId xmlns:a16="http://schemas.microsoft.com/office/drawing/2014/main" id="{0B047014-26E3-024B-9D54-CF324D4ABD65}"/>
              </a:ext>
            </a:extLst>
          </p:cNvPr>
          <p:cNvSpPr>
            <a:spLocks noChangeArrowheads="1" noChangeShapeType="1"/>
          </p:cNvSpPr>
          <p:nvPr/>
        </p:nvSpPr>
        <p:spPr bwMode="auto">
          <a:xfrm>
            <a:off x="2846785" y="2953941"/>
            <a:ext cx="4998244" cy="286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9pPr>
          </a:lstStyle>
          <a:p>
            <a:pPr>
              <a:lnSpc>
                <a:spcPct val="100000"/>
              </a:lnSpc>
              <a:spcBef>
                <a:spcPct val="0"/>
              </a:spcBef>
              <a:buClrTx/>
              <a:buSzTx/>
              <a:buFontTx/>
              <a:buNone/>
            </a:pPr>
            <a:endParaRPr lang="en-US" altLang="en-US" sz="1800">
              <a:solidFill>
                <a:srgbClr val="000000"/>
              </a:solidFill>
              <a:latin typeface="Arial" panose="020B0604020202020204" pitchFamily="34" charset="0"/>
            </a:endParaRPr>
          </a:p>
        </p:txBody>
      </p:sp>
      <p:sp>
        <p:nvSpPr>
          <p:cNvPr id="39991" name="TextBox 1">
            <a:extLst>
              <a:ext uri="{FF2B5EF4-FFF2-40B4-BE49-F238E27FC236}">
                <a16:creationId xmlns:a16="http://schemas.microsoft.com/office/drawing/2014/main" id="{E616E323-D235-DB4A-B567-2F85DF971504}"/>
              </a:ext>
            </a:extLst>
          </p:cNvPr>
          <p:cNvSpPr txBox="1">
            <a:spLocks noChangeArrowheads="1"/>
          </p:cNvSpPr>
          <p:nvPr/>
        </p:nvSpPr>
        <p:spPr bwMode="auto">
          <a:xfrm>
            <a:off x="3829051" y="4739879"/>
            <a:ext cx="2424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ea typeface="ＭＳ Ｐゴシック"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ea typeface="ＭＳ Ｐゴシック"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ea typeface="ＭＳ Ｐゴシック"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ea typeface="ＭＳ Ｐゴシック"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ea typeface="ＭＳ Ｐゴシック" panose="020B0600070205080204" pitchFamily="34" charset="-128"/>
              </a:defRPr>
            </a:lvl9pPr>
          </a:lstStyle>
          <a:p>
            <a:pPr>
              <a:lnSpc>
                <a:spcPct val="100000"/>
              </a:lnSpc>
              <a:spcBef>
                <a:spcPct val="0"/>
              </a:spcBef>
              <a:buClrTx/>
              <a:buSzTx/>
              <a:buFontTx/>
              <a:buNone/>
            </a:pPr>
            <a:r>
              <a:rPr lang="en-US" altLang="en-US" sz="1800">
                <a:latin typeface="Arial" panose="020B0604020202020204" pitchFamily="34" charset="0"/>
              </a:rPr>
              <a:t>Lane and Weist, 2015</a:t>
            </a:r>
          </a:p>
        </p:txBody>
      </p:sp>
    </p:spTree>
    <p:extLst>
      <p:ext uri="{BB962C8B-B14F-4D97-AF65-F5344CB8AC3E}">
        <p14:creationId xmlns:p14="http://schemas.microsoft.com/office/powerpoint/2010/main" val="200193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Functions of behavior</a:t>
            </a:r>
          </a:p>
        </p:txBody>
      </p:sp>
      <p:sp>
        <p:nvSpPr>
          <p:cNvPr id="2050" name="Rectangle 3"/>
          <p:cNvSpPr>
            <a:spLocks noChangeArrowheads="1"/>
          </p:cNvSpPr>
          <p:nvPr/>
        </p:nvSpPr>
        <p:spPr bwMode="auto">
          <a:xfrm>
            <a:off x="1143001" y="821510"/>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1350">
              <a:cs typeface="Arial" charset="0"/>
            </a:endParaRPr>
          </a:p>
        </p:txBody>
      </p:sp>
      <p:graphicFrame>
        <p:nvGraphicFramePr>
          <p:cNvPr id="2051" name="Object 4"/>
          <p:cNvGraphicFramePr>
            <a:graphicFrameLocks noChangeAspect="1"/>
          </p:cNvGraphicFramePr>
          <p:nvPr/>
        </p:nvGraphicFramePr>
        <p:xfrm>
          <a:off x="2628900" y="1081349"/>
          <a:ext cx="3771900" cy="3835005"/>
        </p:xfrm>
        <a:graphic>
          <a:graphicData uri="http://schemas.openxmlformats.org/presentationml/2006/ole">
            <mc:AlternateContent xmlns:mc="http://schemas.openxmlformats.org/markup-compatibility/2006">
              <mc:Choice xmlns:v="urn:schemas-microsoft-com:vml" Requires="v">
                <p:oleObj spid="_x0000_s45063" name="Visio" r:id="rId4" imgW="3263900" imgH="3619500" progId="">
                  <p:embed/>
                </p:oleObj>
              </mc:Choice>
              <mc:Fallback>
                <p:oleObj name="Visio" r:id="rId4" imgW="3263900" imgH="3619500" progId="">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1081349"/>
                        <a:ext cx="3771900" cy="3835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055" name="Text Box 8"/>
          <p:cNvSpPr txBox="1">
            <a:spLocks noChangeArrowheads="1"/>
          </p:cNvSpPr>
          <p:nvPr/>
        </p:nvSpPr>
        <p:spPr bwMode="auto">
          <a:xfrm>
            <a:off x="1281505" y="4685522"/>
            <a:ext cx="1972787"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050" dirty="0"/>
              <a:t>Horner &amp; </a:t>
            </a:r>
            <a:r>
              <a:rPr lang="en-US" sz="1050" dirty="0" err="1"/>
              <a:t>Sugai</a:t>
            </a:r>
            <a:r>
              <a:rPr lang="en-US" sz="1050" dirty="0"/>
              <a:t> at </a:t>
            </a:r>
            <a:r>
              <a:rPr lang="en-US" sz="1050" dirty="0" err="1"/>
              <a:t>www.pbis.org</a:t>
            </a:r>
            <a:endParaRPr lang="en-US" sz="1050" dirty="0"/>
          </a:p>
        </p:txBody>
      </p:sp>
      <p:sp>
        <p:nvSpPr>
          <p:cNvPr id="2" name="TextBox 1"/>
          <p:cNvSpPr txBox="1"/>
          <p:nvPr/>
        </p:nvSpPr>
        <p:spPr>
          <a:xfrm>
            <a:off x="6308289" y="4556724"/>
            <a:ext cx="1406407" cy="300082"/>
          </a:xfrm>
          <a:prstGeom prst="rect">
            <a:avLst/>
          </a:prstGeom>
          <a:noFill/>
        </p:spPr>
        <p:txBody>
          <a:bodyPr wrap="square" rtlCol="0">
            <a:spAutoFit/>
          </a:bodyPr>
          <a:lstStyle/>
          <a:p>
            <a:r>
              <a:rPr lang="en-US" sz="1350" dirty="0">
                <a:hlinkClick r:id="rId6"/>
              </a:rPr>
              <a:t>Example</a:t>
            </a:r>
            <a:endParaRPr lang="en-US" sz="1350" dirty="0"/>
          </a:p>
        </p:txBody>
      </p:sp>
      <p:sp>
        <p:nvSpPr>
          <p:cNvPr id="3" name="Footer Placeholder 2">
            <a:extLst>
              <a:ext uri="{FF2B5EF4-FFF2-40B4-BE49-F238E27FC236}">
                <a16:creationId xmlns:a16="http://schemas.microsoft.com/office/drawing/2014/main" id="{8D2F31F6-3AC0-F44E-8448-FC8137F4FC5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0048984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041073" y="129280"/>
            <a:ext cx="5191968" cy="559222"/>
          </a:xfrm>
          <a:prstGeom prst="rect">
            <a:avLst/>
          </a:prstGeom>
          <a:noFill/>
          <a:ln>
            <a:noFill/>
          </a:ln>
        </p:spPr>
        <p:txBody>
          <a:bodyPr spcFirstLastPara="1" vert="horz" wrap="square" lIns="51427" tIns="25706" rIns="51427" bIns="25706" numCol="1" rtlCol="0" anchor="ctr" anchorCtr="0" compatLnSpc="1">
            <a:prstTxWarp prst="textNoShape">
              <a:avLst/>
            </a:prstTxWarp>
            <a:noAutofit/>
          </a:bodyPr>
          <a:lstStyle/>
          <a:p>
            <a:pPr algn="ctr">
              <a:spcBef>
                <a:spcPts val="0"/>
              </a:spcBef>
              <a:buClr>
                <a:schemeClr val="dk1"/>
              </a:buClr>
              <a:buSzPts val="3959"/>
            </a:pPr>
            <a:br>
              <a:rPr lang="en-US" sz="3000" dirty="0">
                <a:solidFill>
                  <a:schemeClr val="dk1"/>
                </a:solidFill>
                <a:latin typeface="Calibri"/>
                <a:ea typeface="Calibri"/>
                <a:cs typeface="Calibri"/>
                <a:sym typeface="Calibri"/>
              </a:rPr>
            </a:br>
            <a:r>
              <a:rPr lang="en-US" sz="3000" dirty="0">
                <a:solidFill>
                  <a:schemeClr val="dk1"/>
                </a:solidFill>
                <a:latin typeface="Calibri"/>
                <a:ea typeface="Calibri"/>
                <a:cs typeface="Calibri"/>
                <a:sym typeface="Calibri"/>
              </a:rPr>
              <a:t>Tier 2 problem-solving process</a:t>
            </a:r>
            <a:br>
              <a:rPr lang="en-US" sz="3000" dirty="0">
                <a:solidFill>
                  <a:schemeClr val="dk1"/>
                </a:solidFill>
                <a:latin typeface="Calibri"/>
                <a:ea typeface="Calibri"/>
                <a:cs typeface="Calibri"/>
                <a:sym typeface="Calibri"/>
              </a:rPr>
            </a:br>
            <a:endParaRPr sz="3000" dirty="0">
              <a:solidFill>
                <a:schemeClr val="dk1"/>
              </a:solidFill>
              <a:latin typeface="Calibri"/>
              <a:ea typeface="Calibri"/>
              <a:cs typeface="Calibri"/>
              <a:sym typeface="Calibri"/>
            </a:endParaRPr>
          </a:p>
        </p:txBody>
      </p:sp>
      <p:sp>
        <p:nvSpPr>
          <p:cNvPr id="215" name="Shape 215"/>
          <p:cNvSpPr txBox="1"/>
          <p:nvPr/>
        </p:nvSpPr>
        <p:spPr>
          <a:xfrm>
            <a:off x="5772149" y="1649098"/>
            <a:ext cx="2099641" cy="2041394"/>
          </a:xfrm>
          <a:prstGeom prst="rect">
            <a:avLst/>
          </a:prstGeom>
          <a:solidFill>
            <a:srgbClr val="FFFF00"/>
          </a:solidFill>
          <a:ln>
            <a:noFill/>
          </a:ln>
        </p:spPr>
        <p:txBody>
          <a:bodyPr spcFirstLastPara="1" wrap="square" lIns="51427" tIns="25706" rIns="51427" bIns="25706" anchor="t" anchorCtr="0">
            <a:noAutofit/>
          </a:bodyPr>
          <a:lstStyle/>
          <a:p>
            <a:pPr algn="ctr"/>
            <a:r>
              <a:rPr lang="en-US" dirty="0">
                <a:solidFill>
                  <a:schemeClr val="dk1"/>
                </a:solidFill>
                <a:latin typeface="Calibri"/>
                <a:ea typeface="Calibri"/>
                <a:cs typeface="Calibri"/>
                <a:sym typeface="Calibri"/>
              </a:rPr>
              <a:t>What intervention does the student need to address the hypothesized root cause (function) underlying the problem?</a:t>
            </a:r>
            <a:endParaRPr dirty="0">
              <a:solidFill>
                <a:schemeClr val="dk1"/>
              </a:solidFill>
              <a:latin typeface="Calibri"/>
              <a:ea typeface="Calibri"/>
              <a:cs typeface="Calibri"/>
              <a:sym typeface="Calibri"/>
            </a:endParaRPr>
          </a:p>
        </p:txBody>
      </p:sp>
      <p:cxnSp>
        <p:nvCxnSpPr>
          <p:cNvPr id="216" name="Shape 216"/>
          <p:cNvCxnSpPr/>
          <p:nvPr/>
        </p:nvCxnSpPr>
        <p:spPr>
          <a:xfrm>
            <a:off x="5318965" y="2669795"/>
            <a:ext cx="453185" cy="10624"/>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pSp>
        <p:nvGrpSpPr>
          <p:cNvPr id="217" name="Shape 217"/>
          <p:cNvGrpSpPr/>
          <p:nvPr/>
        </p:nvGrpSpPr>
        <p:grpSpPr>
          <a:xfrm>
            <a:off x="1143000" y="1022743"/>
            <a:ext cx="4175965" cy="3256541"/>
            <a:chOff x="1358" y="184060"/>
            <a:chExt cx="5943017" cy="4631678"/>
          </a:xfrm>
        </p:grpSpPr>
        <p:sp>
          <p:nvSpPr>
            <p:cNvPr id="218" name="Shape 218"/>
            <p:cNvSpPr/>
            <p:nvPr/>
          </p:nvSpPr>
          <p:spPr>
            <a:xfrm>
              <a:off x="777555" y="184060"/>
              <a:ext cx="4390623" cy="4390623"/>
            </a:xfrm>
            <a:custGeom>
              <a:avLst/>
              <a:gdLst/>
              <a:ahLst/>
              <a:cxnLst/>
              <a:rect l="0" t="0" r="0" b="0"/>
              <a:pathLst>
                <a:path w="120000" h="120000" extrusionOk="0">
                  <a:moveTo>
                    <a:pt x="87203" y="9928"/>
                  </a:moveTo>
                  <a:lnTo>
                    <a:pt x="87203" y="9928"/>
                  </a:lnTo>
                  <a:cubicBezTo>
                    <a:pt x="108135" y="21300"/>
                    <a:pt x="119785" y="44493"/>
                    <a:pt x="116409" y="68075"/>
                  </a:cubicBezTo>
                  <a:cubicBezTo>
                    <a:pt x="113034" y="91657"/>
                    <a:pt x="95345" y="110650"/>
                    <a:pt x="72063" y="115693"/>
                  </a:cubicBezTo>
                  <a:cubicBezTo>
                    <a:pt x="48781" y="120736"/>
                    <a:pt x="24818" y="110764"/>
                    <a:pt x="11987" y="90692"/>
                  </a:cubicBezTo>
                  <a:cubicBezTo>
                    <a:pt x="-843" y="70621"/>
                    <a:pt x="165" y="44686"/>
                    <a:pt x="14516" y="25672"/>
                  </a:cubicBezTo>
                  <a:lnTo>
                    <a:pt x="12259" y="23684"/>
                  </a:lnTo>
                  <a:lnTo>
                    <a:pt x="19336" y="24191"/>
                  </a:lnTo>
                  <a:lnTo>
                    <a:pt x="20990" y="31372"/>
                  </a:lnTo>
                  <a:lnTo>
                    <a:pt x="18733" y="29385"/>
                  </a:lnTo>
                  <a:lnTo>
                    <a:pt x="18733" y="29385"/>
                  </a:lnTo>
                  <a:cubicBezTo>
                    <a:pt x="5958" y="46606"/>
                    <a:pt x="5219" y="69948"/>
                    <a:pt x="16879" y="87942"/>
                  </a:cubicBezTo>
                  <a:cubicBezTo>
                    <a:pt x="28539" y="105937"/>
                    <a:pt x="50147" y="114798"/>
                    <a:pt x="71084" y="110173"/>
                  </a:cubicBezTo>
                  <a:cubicBezTo>
                    <a:pt x="92021" y="105548"/>
                    <a:pt x="107885" y="88408"/>
                    <a:pt x="110879" y="67176"/>
                  </a:cubicBezTo>
                  <a:cubicBezTo>
                    <a:pt x="113874" y="45945"/>
                    <a:pt x="103370" y="25086"/>
                    <a:pt x="84529" y="14850"/>
                  </a:cubicBezTo>
                  <a:close/>
                </a:path>
              </a:pathLst>
            </a:custGeom>
            <a:solidFill>
              <a:srgbClr val="CFD7E7"/>
            </a:solidFill>
            <a:ln>
              <a:noFill/>
            </a:ln>
            <a:effectLst>
              <a:outerShdw blurRad="40000" dist="23000" dir="5400000" rotWithShape="0">
                <a:srgbClr val="000000">
                  <a:alpha val="34901"/>
                </a:srgbClr>
              </a:outerShdw>
            </a:effectLst>
          </p:spPr>
          <p:txBody>
            <a:bodyPr spcFirstLastPara="1" wrap="square" lIns="51427" tIns="51427" rIns="51427" bIns="51427" anchor="ctr" anchorCtr="0">
              <a:noAutofit/>
            </a:bodyPr>
            <a:lstStyle/>
            <a:p>
              <a:endParaRPr sz="1350"/>
            </a:p>
          </p:txBody>
        </p:sp>
        <p:sp>
          <p:nvSpPr>
            <p:cNvPr id="219" name="Shape 219"/>
            <p:cNvSpPr/>
            <p:nvPr/>
          </p:nvSpPr>
          <p:spPr>
            <a:xfrm>
              <a:off x="1577884" y="267704"/>
              <a:ext cx="2789966" cy="1394983"/>
            </a:xfrm>
            <a:prstGeom prst="roundRect">
              <a:avLst>
                <a:gd name="adj" fmla="val 16667"/>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1427" tIns="51427" rIns="51427" bIns="51427" anchor="ctr" anchorCtr="0">
              <a:noAutofit/>
            </a:bodyPr>
            <a:lstStyle/>
            <a:p>
              <a:endParaRPr sz="1350"/>
            </a:p>
          </p:txBody>
        </p:sp>
        <p:sp>
          <p:nvSpPr>
            <p:cNvPr id="220" name="Shape 220"/>
            <p:cNvSpPr txBox="1"/>
            <p:nvPr/>
          </p:nvSpPr>
          <p:spPr>
            <a:xfrm>
              <a:off x="1645981" y="335801"/>
              <a:ext cx="2653772" cy="1258789"/>
            </a:xfrm>
            <a:prstGeom prst="rect">
              <a:avLst/>
            </a:prstGeom>
            <a:noFill/>
            <a:ln>
              <a:noFill/>
            </a:ln>
          </p:spPr>
          <p:txBody>
            <a:bodyPr spcFirstLastPara="1" wrap="square" lIns="40711" tIns="40711" rIns="40711" bIns="40711" anchor="ctr" anchorCtr="0">
              <a:noAutofit/>
            </a:bodyPr>
            <a:lstStyle/>
            <a:p>
              <a:pPr algn="ctr">
                <a:lnSpc>
                  <a:spcPct val="90000"/>
                </a:lnSpc>
              </a:pPr>
              <a:r>
                <a:rPr lang="en-US" sz="1350" dirty="0">
                  <a:solidFill>
                    <a:schemeClr val="dk1"/>
                  </a:solidFill>
                  <a:latin typeface="Calibri"/>
                  <a:ea typeface="Calibri"/>
                  <a:cs typeface="Calibri"/>
                  <a:sym typeface="Calibri"/>
                </a:rPr>
                <a:t>Step 1: Identify and define the main problem/concern/need</a:t>
              </a:r>
              <a:endParaRPr sz="1350" dirty="0">
                <a:solidFill>
                  <a:schemeClr val="dk1"/>
                </a:solidFill>
                <a:latin typeface="Calibri"/>
                <a:ea typeface="Calibri"/>
                <a:cs typeface="Calibri"/>
                <a:sym typeface="Calibri"/>
              </a:endParaRPr>
            </a:p>
          </p:txBody>
        </p:sp>
        <p:sp>
          <p:nvSpPr>
            <p:cNvPr id="221" name="Shape 221"/>
            <p:cNvSpPr/>
            <p:nvPr/>
          </p:nvSpPr>
          <p:spPr>
            <a:xfrm>
              <a:off x="3154409" y="1844230"/>
              <a:ext cx="2789966" cy="1394983"/>
            </a:xfrm>
            <a:prstGeom prst="roundRect">
              <a:avLst>
                <a:gd name="adj" fmla="val 16667"/>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1427" tIns="51427" rIns="51427" bIns="51427" anchor="ctr" anchorCtr="0">
              <a:noAutofit/>
            </a:bodyPr>
            <a:lstStyle/>
            <a:p>
              <a:endParaRPr sz="1350"/>
            </a:p>
          </p:txBody>
        </p:sp>
        <p:sp>
          <p:nvSpPr>
            <p:cNvPr id="222" name="Shape 222"/>
            <p:cNvSpPr txBox="1"/>
            <p:nvPr/>
          </p:nvSpPr>
          <p:spPr>
            <a:xfrm>
              <a:off x="3222506" y="1912327"/>
              <a:ext cx="2653772" cy="1258789"/>
            </a:xfrm>
            <a:prstGeom prst="rect">
              <a:avLst/>
            </a:prstGeom>
            <a:noFill/>
            <a:ln>
              <a:noFill/>
            </a:ln>
          </p:spPr>
          <p:txBody>
            <a:bodyPr spcFirstLastPara="1" wrap="square" lIns="40711" tIns="40711" rIns="40711" bIns="40711" anchor="ctr" anchorCtr="0">
              <a:noAutofit/>
            </a:bodyPr>
            <a:lstStyle/>
            <a:p>
              <a:pPr algn="ctr">
                <a:lnSpc>
                  <a:spcPct val="90000"/>
                </a:lnSpc>
              </a:pPr>
              <a:r>
                <a:rPr lang="en-US" sz="1350" dirty="0">
                  <a:solidFill>
                    <a:schemeClr val="dk1"/>
                  </a:solidFill>
                  <a:latin typeface="Calibri"/>
                  <a:ea typeface="Calibri"/>
                  <a:cs typeface="Calibri"/>
                  <a:sym typeface="Calibri"/>
                </a:rPr>
                <a:t>Step 2: Determine why the problem is happening to generate solutions</a:t>
              </a:r>
              <a:endParaRPr sz="1350" dirty="0">
                <a:solidFill>
                  <a:schemeClr val="dk1"/>
                </a:solidFill>
                <a:latin typeface="Calibri"/>
                <a:ea typeface="Calibri"/>
                <a:cs typeface="Calibri"/>
                <a:sym typeface="Calibri"/>
              </a:endParaRPr>
            </a:p>
          </p:txBody>
        </p:sp>
        <p:sp>
          <p:nvSpPr>
            <p:cNvPr id="223" name="Shape 223"/>
            <p:cNvSpPr/>
            <p:nvPr/>
          </p:nvSpPr>
          <p:spPr>
            <a:xfrm>
              <a:off x="1577884" y="3420755"/>
              <a:ext cx="2789966" cy="1394983"/>
            </a:xfrm>
            <a:prstGeom prst="roundRect">
              <a:avLst>
                <a:gd name="adj" fmla="val 16667"/>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1427" tIns="51427" rIns="51427" bIns="51427" anchor="ctr" anchorCtr="0">
              <a:noAutofit/>
            </a:bodyPr>
            <a:lstStyle/>
            <a:p>
              <a:endParaRPr sz="1350"/>
            </a:p>
          </p:txBody>
        </p:sp>
        <p:sp>
          <p:nvSpPr>
            <p:cNvPr id="224" name="Shape 224"/>
            <p:cNvSpPr txBox="1"/>
            <p:nvPr/>
          </p:nvSpPr>
          <p:spPr>
            <a:xfrm>
              <a:off x="1645981" y="3488852"/>
              <a:ext cx="2653772" cy="1258789"/>
            </a:xfrm>
            <a:prstGeom prst="rect">
              <a:avLst/>
            </a:prstGeom>
            <a:noFill/>
            <a:ln>
              <a:noFill/>
            </a:ln>
          </p:spPr>
          <p:txBody>
            <a:bodyPr spcFirstLastPara="1" wrap="square" lIns="40711" tIns="40711" rIns="40711" bIns="40711" anchor="ctr" anchorCtr="0">
              <a:noAutofit/>
            </a:bodyPr>
            <a:lstStyle/>
            <a:p>
              <a:pPr algn="ctr">
                <a:lnSpc>
                  <a:spcPct val="90000"/>
                </a:lnSpc>
              </a:pPr>
              <a:r>
                <a:rPr lang="en-US" sz="1350" dirty="0">
                  <a:solidFill>
                    <a:schemeClr val="dk1"/>
                  </a:solidFill>
                  <a:latin typeface="Calibri"/>
                  <a:ea typeface="Calibri"/>
                  <a:cs typeface="Calibri"/>
                  <a:sym typeface="Calibri"/>
                </a:rPr>
                <a:t>Step 3: Develop and implement a plan</a:t>
              </a:r>
              <a:endParaRPr sz="1350" dirty="0">
                <a:solidFill>
                  <a:schemeClr val="dk1"/>
                </a:solidFill>
                <a:latin typeface="Calibri"/>
                <a:ea typeface="Calibri"/>
                <a:cs typeface="Calibri"/>
                <a:sym typeface="Calibri"/>
              </a:endParaRPr>
            </a:p>
          </p:txBody>
        </p:sp>
        <p:sp>
          <p:nvSpPr>
            <p:cNvPr id="225" name="Shape 225"/>
            <p:cNvSpPr/>
            <p:nvPr/>
          </p:nvSpPr>
          <p:spPr>
            <a:xfrm>
              <a:off x="1358" y="1844230"/>
              <a:ext cx="2789966" cy="1394983"/>
            </a:xfrm>
            <a:prstGeom prst="roundRect">
              <a:avLst>
                <a:gd name="adj" fmla="val 16667"/>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1427" tIns="51427" rIns="51427" bIns="51427" anchor="ctr" anchorCtr="0">
              <a:noAutofit/>
            </a:bodyPr>
            <a:lstStyle/>
            <a:p>
              <a:endParaRPr sz="1350"/>
            </a:p>
          </p:txBody>
        </p:sp>
        <p:sp>
          <p:nvSpPr>
            <p:cNvPr id="226" name="Shape 226"/>
            <p:cNvSpPr txBox="1"/>
            <p:nvPr/>
          </p:nvSpPr>
          <p:spPr>
            <a:xfrm>
              <a:off x="69455" y="1912327"/>
              <a:ext cx="2653772" cy="1258789"/>
            </a:xfrm>
            <a:prstGeom prst="rect">
              <a:avLst/>
            </a:prstGeom>
            <a:noFill/>
            <a:ln>
              <a:noFill/>
            </a:ln>
          </p:spPr>
          <p:txBody>
            <a:bodyPr spcFirstLastPara="1" wrap="square" lIns="40711" tIns="40711" rIns="40711" bIns="40711" anchor="ctr" anchorCtr="0">
              <a:noAutofit/>
            </a:bodyPr>
            <a:lstStyle/>
            <a:p>
              <a:pPr algn="ctr">
                <a:lnSpc>
                  <a:spcPct val="90000"/>
                </a:lnSpc>
              </a:pPr>
              <a:r>
                <a:rPr lang="en-US" sz="1350" dirty="0">
                  <a:solidFill>
                    <a:schemeClr val="dk1"/>
                  </a:solidFill>
                  <a:latin typeface="Calibri"/>
                  <a:ea typeface="Calibri"/>
                  <a:cs typeface="Calibri"/>
                  <a:sym typeface="Calibri"/>
                </a:rPr>
                <a:t>Step 4: Evaluate whether the plan worked</a:t>
              </a:r>
              <a:endParaRPr sz="1350" dirty="0">
                <a:solidFill>
                  <a:schemeClr val="dk1"/>
                </a:solidFill>
                <a:latin typeface="Calibri"/>
                <a:ea typeface="Calibri"/>
                <a:cs typeface="Calibri"/>
                <a:sym typeface="Calibri"/>
              </a:endParaRPr>
            </a:p>
          </p:txBody>
        </p:sp>
      </p:grpSp>
      <p:sp>
        <p:nvSpPr>
          <p:cNvPr id="227" name="Shape 227"/>
          <p:cNvSpPr/>
          <p:nvPr/>
        </p:nvSpPr>
        <p:spPr>
          <a:xfrm rot="10800000" flipH="1" flipV="1">
            <a:off x="1121113" y="801695"/>
            <a:ext cx="6879887" cy="107855"/>
          </a:xfrm>
          <a:prstGeom prst="rect">
            <a:avLst/>
          </a:prstGeom>
          <a:solidFill>
            <a:srgbClr val="FFC000"/>
          </a:solidFill>
          <a:ln>
            <a:noFill/>
          </a:ln>
          <a:effectLst>
            <a:outerShdw blurRad="40000" dist="23000" dir="5400000" rotWithShape="0">
              <a:srgbClr val="000000">
                <a:alpha val="34901"/>
              </a:srgbClr>
            </a:outerShdw>
          </a:effectLst>
        </p:spPr>
        <p:txBody>
          <a:bodyPr spcFirstLastPara="1" wrap="square" lIns="51427" tIns="25706" rIns="51427" bIns="25706" anchor="ctr" anchorCtr="0">
            <a:noAutofit/>
          </a:bodyPr>
          <a:lstStyle/>
          <a:p>
            <a:pPr algn="ctr"/>
            <a:endParaRPr sz="1350">
              <a:solidFill>
                <a:schemeClr val="lt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B96BB750-7EC5-0D48-9B57-ADEE3DD119CD}"/>
              </a:ext>
            </a:extLst>
          </p:cNvPr>
          <p:cNvSpPr txBox="1"/>
          <p:nvPr/>
        </p:nvSpPr>
        <p:spPr>
          <a:xfrm>
            <a:off x="228600" y="4797431"/>
            <a:ext cx="2981970" cy="307777"/>
          </a:xfrm>
          <a:prstGeom prst="rect">
            <a:avLst/>
          </a:prstGeom>
          <a:noFill/>
        </p:spPr>
        <p:txBody>
          <a:bodyPr wrap="none" rtlCol="0">
            <a:spAutoFit/>
          </a:bodyPr>
          <a:lstStyle/>
          <a:p>
            <a:r>
              <a:rPr lang="en-US" sz="1400" dirty="0"/>
              <a:t>Clayton Cook, </a:t>
            </a:r>
            <a:r>
              <a:rPr lang="en-US" sz="1400" dirty="0" err="1"/>
              <a:t>Univ</a:t>
            </a:r>
            <a:r>
              <a:rPr lang="en-US" sz="1400" dirty="0"/>
              <a:t> of Minnesota 2018</a:t>
            </a:r>
          </a:p>
        </p:txBody>
      </p:sp>
      <p:sp>
        <p:nvSpPr>
          <p:cNvPr id="2" name="TextBox 1">
            <a:extLst>
              <a:ext uri="{FF2B5EF4-FFF2-40B4-BE49-F238E27FC236}">
                <a16:creationId xmlns:a16="http://schemas.microsoft.com/office/drawing/2014/main" id="{F4E6F75B-629E-734A-964E-B7A3E6C30851}"/>
              </a:ext>
            </a:extLst>
          </p:cNvPr>
          <p:cNvSpPr txBox="1"/>
          <p:nvPr/>
        </p:nvSpPr>
        <p:spPr>
          <a:xfrm>
            <a:off x="4343400" y="3935896"/>
            <a:ext cx="3657600" cy="923330"/>
          </a:xfrm>
          <a:prstGeom prst="rect">
            <a:avLst/>
          </a:prstGeom>
          <a:noFill/>
        </p:spPr>
        <p:txBody>
          <a:bodyPr wrap="square" rtlCol="0">
            <a:spAutoFit/>
          </a:bodyPr>
          <a:lstStyle/>
          <a:p>
            <a:r>
              <a:rPr lang="en-US" dirty="0"/>
              <a:t>“Identify the least intensive intervention that is likely to address that problem” </a:t>
            </a:r>
            <a:r>
              <a:rPr lang="en-US" sz="1600" dirty="0"/>
              <a:t>(Rob Horner)</a:t>
            </a:r>
          </a:p>
        </p:txBody>
      </p:sp>
    </p:spTree>
    <p:extLst>
      <p:ext uri="{BB962C8B-B14F-4D97-AF65-F5344CB8AC3E}">
        <p14:creationId xmlns:p14="http://schemas.microsoft.com/office/powerpoint/2010/main" val="24032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05A5B30-0C1F-674E-A29C-10D345F3A561}"/>
              </a:ext>
            </a:extLst>
          </p:cNvPr>
          <p:cNvSpPr/>
          <p:nvPr/>
        </p:nvSpPr>
        <p:spPr>
          <a:xfrm>
            <a:off x="2913442" y="1125498"/>
            <a:ext cx="2152065" cy="763956"/>
          </a:xfrm>
          <a:custGeom>
            <a:avLst/>
            <a:gdLst>
              <a:gd name="connsiteX0" fmla="*/ 0 w 2621395"/>
              <a:gd name="connsiteY0" fmla="*/ 0 h 1018608"/>
              <a:gd name="connsiteX1" fmla="*/ 2621395 w 2621395"/>
              <a:gd name="connsiteY1" fmla="*/ 0 h 1018608"/>
              <a:gd name="connsiteX2" fmla="*/ 2621395 w 2621395"/>
              <a:gd name="connsiteY2" fmla="*/ 1018608 h 1018608"/>
              <a:gd name="connsiteX3" fmla="*/ 0 w 2621395"/>
              <a:gd name="connsiteY3" fmla="*/ 1018608 h 1018608"/>
              <a:gd name="connsiteX4" fmla="*/ 0 w 2621395"/>
              <a:gd name="connsiteY4" fmla="*/ 0 h 101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395" h="1018608">
                <a:moveTo>
                  <a:pt x="0" y="0"/>
                </a:moveTo>
                <a:lnTo>
                  <a:pt x="2621395" y="0"/>
                </a:lnTo>
                <a:lnTo>
                  <a:pt x="2621395" y="1018608"/>
                </a:lnTo>
                <a:lnTo>
                  <a:pt x="0" y="101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1" defTabSz="533400">
              <a:lnSpc>
                <a:spcPct val="90000"/>
              </a:lnSpc>
              <a:spcBef>
                <a:spcPct val="0"/>
              </a:spcBef>
              <a:spcAft>
                <a:spcPct val="15000"/>
              </a:spcAft>
            </a:pPr>
            <a:r>
              <a:rPr lang="en-US" sz="1200" dirty="0"/>
              <a:t>Match the student to the most precise and appropriate intervention</a:t>
            </a:r>
          </a:p>
        </p:txBody>
      </p:sp>
      <p:sp>
        <p:nvSpPr>
          <p:cNvPr id="9" name="Freeform 8">
            <a:extLst>
              <a:ext uri="{FF2B5EF4-FFF2-40B4-BE49-F238E27FC236}">
                <a16:creationId xmlns:a16="http://schemas.microsoft.com/office/drawing/2014/main" id="{0FE9005D-08C1-C24C-87E2-5DD2B52AD28F}"/>
              </a:ext>
            </a:extLst>
          </p:cNvPr>
          <p:cNvSpPr/>
          <p:nvPr/>
        </p:nvSpPr>
        <p:spPr>
          <a:xfrm>
            <a:off x="3920013" y="2045872"/>
            <a:ext cx="2664391" cy="716495"/>
          </a:xfrm>
          <a:custGeom>
            <a:avLst/>
            <a:gdLst>
              <a:gd name="connsiteX0" fmla="*/ 0 w 2864149"/>
              <a:gd name="connsiteY0" fmla="*/ 0 h 1018608"/>
              <a:gd name="connsiteX1" fmla="*/ 2864149 w 2864149"/>
              <a:gd name="connsiteY1" fmla="*/ 0 h 1018608"/>
              <a:gd name="connsiteX2" fmla="*/ 2864149 w 2864149"/>
              <a:gd name="connsiteY2" fmla="*/ 1018608 h 1018608"/>
              <a:gd name="connsiteX3" fmla="*/ 0 w 2864149"/>
              <a:gd name="connsiteY3" fmla="*/ 1018608 h 1018608"/>
              <a:gd name="connsiteX4" fmla="*/ 0 w 2864149"/>
              <a:gd name="connsiteY4" fmla="*/ 0 h 101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149" h="1018608">
                <a:moveTo>
                  <a:pt x="0" y="0"/>
                </a:moveTo>
                <a:lnTo>
                  <a:pt x="2864149" y="0"/>
                </a:lnTo>
                <a:lnTo>
                  <a:pt x="2864149" y="1018608"/>
                </a:lnTo>
                <a:lnTo>
                  <a:pt x="0" y="101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1" defTabSz="533400">
              <a:lnSpc>
                <a:spcPct val="90000"/>
              </a:lnSpc>
              <a:spcBef>
                <a:spcPct val="0"/>
              </a:spcBef>
              <a:spcAft>
                <a:spcPct val="15000"/>
              </a:spcAft>
            </a:pPr>
            <a:r>
              <a:rPr lang="en-US" sz="1200" dirty="0"/>
              <a:t>Map out who is implementing core components of the intervention to increase the fidelity with which the intervention is implemented </a:t>
            </a:r>
          </a:p>
        </p:txBody>
      </p:sp>
      <p:sp>
        <p:nvSpPr>
          <p:cNvPr id="12" name="Freeform 11">
            <a:extLst>
              <a:ext uri="{FF2B5EF4-FFF2-40B4-BE49-F238E27FC236}">
                <a16:creationId xmlns:a16="http://schemas.microsoft.com/office/drawing/2014/main" id="{817C8C1D-EB29-4541-AD6C-A06B88DF0683}"/>
              </a:ext>
            </a:extLst>
          </p:cNvPr>
          <p:cNvSpPr/>
          <p:nvPr/>
        </p:nvSpPr>
        <p:spPr>
          <a:xfrm>
            <a:off x="4894057" y="2888253"/>
            <a:ext cx="2107098" cy="763956"/>
          </a:xfrm>
          <a:custGeom>
            <a:avLst/>
            <a:gdLst>
              <a:gd name="connsiteX0" fmla="*/ 0 w 2809464"/>
              <a:gd name="connsiteY0" fmla="*/ 0 h 1018608"/>
              <a:gd name="connsiteX1" fmla="*/ 2809464 w 2809464"/>
              <a:gd name="connsiteY1" fmla="*/ 0 h 1018608"/>
              <a:gd name="connsiteX2" fmla="*/ 2809464 w 2809464"/>
              <a:gd name="connsiteY2" fmla="*/ 1018608 h 1018608"/>
              <a:gd name="connsiteX3" fmla="*/ 0 w 2809464"/>
              <a:gd name="connsiteY3" fmla="*/ 1018608 h 1018608"/>
              <a:gd name="connsiteX4" fmla="*/ 0 w 2809464"/>
              <a:gd name="connsiteY4" fmla="*/ 0 h 101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464" h="1018608">
                <a:moveTo>
                  <a:pt x="0" y="0"/>
                </a:moveTo>
                <a:lnTo>
                  <a:pt x="2809464" y="0"/>
                </a:lnTo>
                <a:lnTo>
                  <a:pt x="2809464" y="1018608"/>
                </a:lnTo>
                <a:lnTo>
                  <a:pt x="0" y="101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1" defTabSz="533400">
              <a:lnSpc>
                <a:spcPct val="90000"/>
              </a:lnSpc>
              <a:spcBef>
                <a:spcPct val="0"/>
              </a:spcBef>
              <a:spcAft>
                <a:spcPct val="15000"/>
              </a:spcAft>
            </a:pPr>
            <a:r>
              <a:rPr lang="en-US" sz="1200" dirty="0"/>
              <a:t>Gather baseline data and begin monitoring student response to the intervention and intervention fidelity </a:t>
            </a:r>
          </a:p>
        </p:txBody>
      </p:sp>
      <p:sp>
        <p:nvSpPr>
          <p:cNvPr id="3" name="Bent-Up Arrow 2">
            <a:extLst>
              <a:ext uri="{FF2B5EF4-FFF2-40B4-BE49-F238E27FC236}">
                <a16:creationId xmlns:a16="http://schemas.microsoft.com/office/drawing/2014/main" id="{E4F92ABA-B4DD-3C4B-9E7F-BF2E4553359A}"/>
              </a:ext>
            </a:extLst>
          </p:cNvPr>
          <p:cNvSpPr/>
          <p:nvPr/>
        </p:nvSpPr>
        <p:spPr>
          <a:xfrm rot="5400000">
            <a:off x="1764466" y="1927773"/>
            <a:ext cx="698720" cy="795469"/>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4">
            <a:extLst>
              <a:ext uri="{FF2B5EF4-FFF2-40B4-BE49-F238E27FC236}">
                <a16:creationId xmlns:a16="http://schemas.microsoft.com/office/drawing/2014/main" id="{B98338F6-3E27-184D-8109-989C5CB5EFCA}"/>
              </a:ext>
            </a:extLst>
          </p:cNvPr>
          <p:cNvSpPr/>
          <p:nvPr/>
        </p:nvSpPr>
        <p:spPr>
          <a:xfrm>
            <a:off x="1579357" y="1153226"/>
            <a:ext cx="1176234" cy="823326"/>
          </a:xfrm>
          <a:custGeom>
            <a:avLst/>
            <a:gdLst>
              <a:gd name="connsiteX0" fmla="*/ 0 w 1800473"/>
              <a:gd name="connsiteY0" fmla="*/ 210088 h 1260273"/>
              <a:gd name="connsiteX1" fmla="*/ 210088 w 1800473"/>
              <a:gd name="connsiteY1" fmla="*/ 0 h 1260273"/>
              <a:gd name="connsiteX2" fmla="*/ 1590385 w 1800473"/>
              <a:gd name="connsiteY2" fmla="*/ 0 h 1260273"/>
              <a:gd name="connsiteX3" fmla="*/ 1800473 w 1800473"/>
              <a:gd name="connsiteY3" fmla="*/ 210088 h 1260273"/>
              <a:gd name="connsiteX4" fmla="*/ 1800473 w 1800473"/>
              <a:gd name="connsiteY4" fmla="*/ 1050185 h 1260273"/>
              <a:gd name="connsiteX5" fmla="*/ 1590385 w 1800473"/>
              <a:gd name="connsiteY5" fmla="*/ 1260273 h 1260273"/>
              <a:gd name="connsiteX6" fmla="*/ 210088 w 1800473"/>
              <a:gd name="connsiteY6" fmla="*/ 1260273 h 1260273"/>
              <a:gd name="connsiteX7" fmla="*/ 0 w 1800473"/>
              <a:gd name="connsiteY7" fmla="*/ 1050185 h 1260273"/>
              <a:gd name="connsiteX8" fmla="*/ 0 w 1800473"/>
              <a:gd name="connsiteY8" fmla="*/ 210088 h 1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473" h="1260273">
                <a:moveTo>
                  <a:pt x="0" y="210088"/>
                </a:moveTo>
                <a:cubicBezTo>
                  <a:pt x="0" y="94060"/>
                  <a:pt x="94060" y="0"/>
                  <a:pt x="210088" y="0"/>
                </a:cubicBezTo>
                <a:lnTo>
                  <a:pt x="1590385" y="0"/>
                </a:lnTo>
                <a:cubicBezTo>
                  <a:pt x="1706413" y="0"/>
                  <a:pt x="1800473" y="94060"/>
                  <a:pt x="1800473" y="210088"/>
                </a:cubicBezTo>
                <a:lnTo>
                  <a:pt x="1800473" y="1050185"/>
                </a:lnTo>
                <a:cubicBezTo>
                  <a:pt x="1800473" y="1166213"/>
                  <a:pt x="1706413" y="1260273"/>
                  <a:pt x="1590385" y="1260273"/>
                </a:cubicBezTo>
                <a:lnTo>
                  <a:pt x="210088" y="1260273"/>
                </a:lnTo>
                <a:cubicBezTo>
                  <a:pt x="94060" y="1260273"/>
                  <a:pt x="0" y="1166213"/>
                  <a:pt x="0" y="1050185"/>
                </a:cubicBezTo>
                <a:lnTo>
                  <a:pt x="0" y="2100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447" tIns="140447" rIns="140447" bIns="140447" numCol="1" spcCol="1270" anchor="ctr" anchorCtr="0">
            <a:noAutofit/>
          </a:bodyPr>
          <a:lstStyle/>
          <a:p>
            <a:pPr algn="ctr" defTabSz="1100138">
              <a:lnSpc>
                <a:spcPct val="90000"/>
              </a:lnSpc>
              <a:spcBef>
                <a:spcPct val="0"/>
              </a:spcBef>
              <a:spcAft>
                <a:spcPct val="35000"/>
              </a:spcAft>
            </a:pPr>
            <a:r>
              <a:rPr lang="en-US" sz="2100" dirty="0">
                <a:solidFill>
                  <a:srgbClr val="7030A0"/>
                </a:solidFill>
              </a:rPr>
              <a:t>Match</a:t>
            </a:r>
          </a:p>
        </p:txBody>
      </p:sp>
      <p:sp>
        <p:nvSpPr>
          <p:cNvPr id="7" name="Bent-Up Arrow 6">
            <a:extLst>
              <a:ext uri="{FF2B5EF4-FFF2-40B4-BE49-F238E27FC236}">
                <a16:creationId xmlns:a16="http://schemas.microsoft.com/office/drawing/2014/main" id="{8FAD66AE-39CE-0745-A655-D1BCB848E12E}"/>
              </a:ext>
            </a:extLst>
          </p:cNvPr>
          <p:cNvSpPr/>
          <p:nvPr/>
        </p:nvSpPr>
        <p:spPr>
          <a:xfrm rot="5400000">
            <a:off x="2736025" y="2769405"/>
            <a:ext cx="698720" cy="795469"/>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a:extLst>
              <a:ext uri="{FF2B5EF4-FFF2-40B4-BE49-F238E27FC236}">
                <a16:creationId xmlns:a16="http://schemas.microsoft.com/office/drawing/2014/main" id="{5067BF2E-293B-3542-BE6F-45FAE76532D4}"/>
              </a:ext>
            </a:extLst>
          </p:cNvPr>
          <p:cNvSpPr/>
          <p:nvPr/>
        </p:nvSpPr>
        <p:spPr>
          <a:xfrm>
            <a:off x="2550907" y="1994859"/>
            <a:ext cx="1176234" cy="823326"/>
          </a:xfrm>
          <a:custGeom>
            <a:avLst/>
            <a:gdLst>
              <a:gd name="connsiteX0" fmla="*/ 0 w 1800473"/>
              <a:gd name="connsiteY0" fmla="*/ 210088 h 1260273"/>
              <a:gd name="connsiteX1" fmla="*/ 210088 w 1800473"/>
              <a:gd name="connsiteY1" fmla="*/ 0 h 1260273"/>
              <a:gd name="connsiteX2" fmla="*/ 1590385 w 1800473"/>
              <a:gd name="connsiteY2" fmla="*/ 0 h 1260273"/>
              <a:gd name="connsiteX3" fmla="*/ 1800473 w 1800473"/>
              <a:gd name="connsiteY3" fmla="*/ 210088 h 1260273"/>
              <a:gd name="connsiteX4" fmla="*/ 1800473 w 1800473"/>
              <a:gd name="connsiteY4" fmla="*/ 1050185 h 1260273"/>
              <a:gd name="connsiteX5" fmla="*/ 1590385 w 1800473"/>
              <a:gd name="connsiteY5" fmla="*/ 1260273 h 1260273"/>
              <a:gd name="connsiteX6" fmla="*/ 210088 w 1800473"/>
              <a:gd name="connsiteY6" fmla="*/ 1260273 h 1260273"/>
              <a:gd name="connsiteX7" fmla="*/ 0 w 1800473"/>
              <a:gd name="connsiteY7" fmla="*/ 1050185 h 1260273"/>
              <a:gd name="connsiteX8" fmla="*/ 0 w 1800473"/>
              <a:gd name="connsiteY8" fmla="*/ 210088 h 1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473" h="1260273">
                <a:moveTo>
                  <a:pt x="0" y="210088"/>
                </a:moveTo>
                <a:cubicBezTo>
                  <a:pt x="0" y="94060"/>
                  <a:pt x="94060" y="0"/>
                  <a:pt x="210088" y="0"/>
                </a:cubicBezTo>
                <a:lnTo>
                  <a:pt x="1590385" y="0"/>
                </a:lnTo>
                <a:cubicBezTo>
                  <a:pt x="1706413" y="0"/>
                  <a:pt x="1800473" y="94060"/>
                  <a:pt x="1800473" y="210088"/>
                </a:cubicBezTo>
                <a:lnTo>
                  <a:pt x="1800473" y="1050185"/>
                </a:lnTo>
                <a:cubicBezTo>
                  <a:pt x="1800473" y="1166213"/>
                  <a:pt x="1706413" y="1260273"/>
                  <a:pt x="1590385" y="1260273"/>
                </a:cubicBezTo>
                <a:lnTo>
                  <a:pt x="210088" y="1260273"/>
                </a:lnTo>
                <a:cubicBezTo>
                  <a:pt x="94060" y="1260273"/>
                  <a:pt x="0" y="1166213"/>
                  <a:pt x="0" y="1050185"/>
                </a:cubicBezTo>
                <a:lnTo>
                  <a:pt x="0" y="2100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447" tIns="140447" rIns="140447" bIns="140447" numCol="1" spcCol="1270" anchor="ctr" anchorCtr="0">
            <a:noAutofit/>
          </a:bodyPr>
          <a:lstStyle/>
          <a:p>
            <a:pPr algn="ctr" defTabSz="1100138">
              <a:lnSpc>
                <a:spcPct val="90000"/>
              </a:lnSpc>
              <a:spcBef>
                <a:spcPct val="0"/>
              </a:spcBef>
              <a:spcAft>
                <a:spcPct val="35000"/>
              </a:spcAft>
            </a:pPr>
            <a:r>
              <a:rPr lang="en-US" sz="2100" dirty="0">
                <a:solidFill>
                  <a:srgbClr val="7030A0"/>
                </a:solidFill>
              </a:rPr>
              <a:t>Map</a:t>
            </a:r>
          </a:p>
        </p:txBody>
      </p:sp>
      <p:sp>
        <p:nvSpPr>
          <p:cNvPr id="10" name="Bent-Up Arrow 9">
            <a:extLst>
              <a:ext uri="{FF2B5EF4-FFF2-40B4-BE49-F238E27FC236}">
                <a16:creationId xmlns:a16="http://schemas.microsoft.com/office/drawing/2014/main" id="{9A3150BF-46F2-4046-924C-899D643AD0F3}"/>
              </a:ext>
            </a:extLst>
          </p:cNvPr>
          <p:cNvSpPr/>
          <p:nvPr/>
        </p:nvSpPr>
        <p:spPr>
          <a:xfrm rot="5400000">
            <a:off x="3732056" y="3626655"/>
            <a:ext cx="698720" cy="795469"/>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id="{5337D76C-984C-744E-95EB-BF4562058B99}"/>
              </a:ext>
            </a:extLst>
          </p:cNvPr>
          <p:cNvSpPr/>
          <p:nvPr/>
        </p:nvSpPr>
        <p:spPr>
          <a:xfrm>
            <a:off x="3546937" y="2852109"/>
            <a:ext cx="1176234" cy="823326"/>
          </a:xfrm>
          <a:custGeom>
            <a:avLst/>
            <a:gdLst>
              <a:gd name="connsiteX0" fmla="*/ 0 w 1800473"/>
              <a:gd name="connsiteY0" fmla="*/ 210088 h 1260273"/>
              <a:gd name="connsiteX1" fmla="*/ 210088 w 1800473"/>
              <a:gd name="connsiteY1" fmla="*/ 0 h 1260273"/>
              <a:gd name="connsiteX2" fmla="*/ 1590385 w 1800473"/>
              <a:gd name="connsiteY2" fmla="*/ 0 h 1260273"/>
              <a:gd name="connsiteX3" fmla="*/ 1800473 w 1800473"/>
              <a:gd name="connsiteY3" fmla="*/ 210088 h 1260273"/>
              <a:gd name="connsiteX4" fmla="*/ 1800473 w 1800473"/>
              <a:gd name="connsiteY4" fmla="*/ 1050185 h 1260273"/>
              <a:gd name="connsiteX5" fmla="*/ 1590385 w 1800473"/>
              <a:gd name="connsiteY5" fmla="*/ 1260273 h 1260273"/>
              <a:gd name="connsiteX6" fmla="*/ 210088 w 1800473"/>
              <a:gd name="connsiteY6" fmla="*/ 1260273 h 1260273"/>
              <a:gd name="connsiteX7" fmla="*/ 0 w 1800473"/>
              <a:gd name="connsiteY7" fmla="*/ 1050185 h 1260273"/>
              <a:gd name="connsiteX8" fmla="*/ 0 w 1800473"/>
              <a:gd name="connsiteY8" fmla="*/ 210088 h 1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473" h="1260273">
                <a:moveTo>
                  <a:pt x="0" y="210088"/>
                </a:moveTo>
                <a:cubicBezTo>
                  <a:pt x="0" y="94060"/>
                  <a:pt x="94060" y="0"/>
                  <a:pt x="210088" y="0"/>
                </a:cubicBezTo>
                <a:lnTo>
                  <a:pt x="1590385" y="0"/>
                </a:lnTo>
                <a:cubicBezTo>
                  <a:pt x="1706413" y="0"/>
                  <a:pt x="1800473" y="94060"/>
                  <a:pt x="1800473" y="210088"/>
                </a:cubicBezTo>
                <a:lnTo>
                  <a:pt x="1800473" y="1050185"/>
                </a:lnTo>
                <a:cubicBezTo>
                  <a:pt x="1800473" y="1166213"/>
                  <a:pt x="1706413" y="1260273"/>
                  <a:pt x="1590385" y="1260273"/>
                </a:cubicBezTo>
                <a:lnTo>
                  <a:pt x="210088" y="1260273"/>
                </a:lnTo>
                <a:cubicBezTo>
                  <a:pt x="94060" y="1260273"/>
                  <a:pt x="0" y="1166213"/>
                  <a:pt x="0" y="1050185"/>
                </a:cubicBezTo>
                <a:lnTo>
                  <a:pt x="0" y="2100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447" tIns="140447" rIns="140447" bIns="140447" numCol="1" spcCol="1270" anchor="ctr" anchorCtr="0">
            <a:noAutofit/>
          </a:bodyPr>
          <a:lstStyle/>
          <a:p>
            <a:pPr algn="ctr" defTabSz="1100138">
              <a:lnSpc>
                <a:spcPct val="90000"/>
              </a:lnSpc>
              <a:spcBef>
                <a:spcPct val="0"/>
              </a:spcBef>
              <a:spcAft>
                <a:spcPct val="35000"/>
              </a:spcAft>
            </a:pPr>
            <a:r>
              <a:rPr lang="en-US" sz="2100" dirty="0">
                <a:solidFill>
                  <a:srgbClr val="7030A0"/>
                </a:solidFill>
              </a:rPr>
              <a:t>Monitor</a:t>
            </a:r>
          </a:p>
        </p:txBody>
      </p:sp>
      <p:sp>
        <p:nvSpPr>
          <p:cNvPr id="13" name="Freeform 12">
            <a:extLst>
              <a:ext uri="{FF2B5EF4-FFF2-40B4-BE49-F238E27FC236}">
                <a16:creationId xmlns:a16="http://schemas.microsoft.com/office/drawing/2014/main" id="{4E996F77-9BAF-E24A-8CEB-5355C1B5ECA4}"/>
              </a:ext>
            </a:extLst>
          </p:cNvPr>
          <p:cNvSpPr/>
          <p:nvPr/>
        </p:nvSpPr>
        <p:spPr>
          <a:xfrm>
            <a:off x="4511076" y="3766509"/>
            <a:ext cx="1176234" cy="823326"/>
          </a:xfrm>
          <a:custGeom>
            <a:avLst/>
            <a:gdLst>
              <a:gd name="connsiteX0" fmla="*/ 0 w 1800473"/>
              <a:gd name="connsiteY0" fmla="*/ 210088 h 1260273"/>
              <a:gd name="connsiteX1" fmla="*/ 210088 w 1800473"/>
              <a:gd name="connsiteY1" fmla="*/ 0 h 1260273"/>
              <a:gd name="connsiteX2" fmla="*/ 1590385 w 1800473"/>
              <a:gd name="connsiteY2" fmla="*/ 0 h 1260273"/>
              <a:gd name="connsiteX3" fmla="*/ 1800473 w 1800473"/>
              <a:gd name="connsiteY3" fmla="*/ 210088 h 1260273"/>
              <a:gd name="connsiteX4" fmla="*/ 1800473 w 1800473"/>
              <a:gd name="connsiteY4" fmla="*/ 1050185 h 1260273"/>
              <a:gd name="connsiteX5" fmla="*/ 1590385 w 1800473"/>
              <a:gd name="connsiteY5" fmla="*/ 1260273 h 1260273"/>
              <a:gd name="connsiteX6" fmla="*/ 210088 w 1800473"/>
              <a:gd name="connsiteY6" fmla="*/ 1260273 h 1260273"/>
              <a:gd name="connsiteX7" fmla="*/ 0 w 1800473"/>
              <a:gd name="connsiteY7" fmla="*/ 1050185 h 1260273"/>
              <a:gd name="connsiteX8" fmla="*/ 0 w 1800473"/>
              <a:gd name="connsiteY8" fmla="*/ 210088 h 1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473" h="1260273">
                <a:moveTo>
                  <a:pt x="0" y="210088"/>
                </a:moveTo>
                <a:cubicBezTo>
                  <a:pt x="0" y="94060"/>
                  <a:pt x="94060" y="0"/>
                  <a:pt x="210088" y="0"/>
                </a:cubicBezTo>
                <a:lnTo>
                  <a:pt x="1590385" y="0"/>
                </a:lnTo>
                <a:cubicBezTo>
                  <a:pt x="1706413" y="0"/>
                  <a:pt x="1800473" y="94060"/>
                  <a:pt x="1800473" y="210088"/>
                </a:cubicBezTo>
                <a:lnTo>
                  <a:pt x="1800473" y="1050185"/>
                </a:lnTo>
                <a:cubicBezTo>
                  <a:pt x="1800473" y="1166213"/>
                  <a:pt x="1706413" y="1260273"/>
                  <a:pt x="1590385" y="1260273"/>
                </a:cubicBezTo>
                <a:lnTo>
                  <a:pt x="210088" y="1260273"/>
                </a:lnTo>
                <a:cubicBezTo>
                  <a:pt x="94060" y="1260273"/>
                  <a:pt x="0" y="1166213"/>
                  <a:pt x="0" y="1050185"/>
                </a:cubicBezTo>
                <a:lnTo>
                  <a:pt x="0" y="2100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447" tIns="140447" rIns="140447" bIns="140447" numCol="1" spcCol="1270" anchor="ctr" anchorCtr="0">
            <a:noAutofit/>
          </a:bodyPr>
          <a:lstStyle/>
          <a:p>
            <a:pPr algn="ctr" defTabSz="1100138">
              <a:lnSpc>
                <a:spcPct val="90000"/>
              </a:lnSpc>
              <a:spcBef>
                <a:spcPct val="0"/>
              </a:spcBef>
              <a:spcAft>
                <a:spcPct val="35000"/>
              </a:spcAft>
            </a:pPr>
            <a:r>
              <a:rPr lang="en-US" sz="2100" dirty="0">
                <a:solidFill>
                  <a:srgbClr val="7030A0"/>
                </a:solidFill>
              </a:rPr>
              <a:t>Meet</a:t>
            </a:r>
          </a:p>
        </p:txBody>
      </p:sp>
      <p:sp>
        <p:nvSpPr>
          <p:cNvPr id="14" name="Freeform 13">
            <a:extLst>
              <a:ext uri="{FF2B5EF4-FFF2-40B4-BE49-F238E27FC236}">
                <a16:creationId xmlns:a16="http://schemas.microsoft.com/office/drawing/2014/main" id="{CBFCF6CC-4CD3-6E45-AB7C-7EA4C2CF1787}"/>
              </a:ext>
            </a:extLst>
          </p:cNvPr>
          <p:cNvSpPr/>
          <p:nvPr/>
        </p:nvSpPr>
        <p:spPr>
          <a:xfrm>
            <a:off x="5837012" y="3771900"/>
            <a:ext cx="1514495" cy="763956"/>
          </a:xfrm>
          <a:custGeom>
            <a:avLst/>
            <a:gdLst>
              <a:gd name="connsiteX0" fmla="*/ 0 w 1857057"/>
              <a:gd name="connsiteY0" fmla="*/ 0 h 1018608"/>
              <a:gd name="connsiteX1" fmla="*/ 1857057 w 1857057"/>
              <a:gd name="connsiteY1" fmla="*/ 0 h 1018608"/>
              <a:gd name="connsiteX2" fmla="*/ 1857057 w 1857057"/>
              <a:gd name="connsiteY2" fmla="*/ 1018608 h 1018608"/>
              <a:gd name="connsiteX3" fmla="*/ 0 w 1857057"/>
              <a:gd name="connsiteY3" fmla="*/ 1018608 h 1018608"/>
              <a:gd name="connsiteX4" fmla="*/ 0 w 1857057"/>
              <a:gd name="connsiteY4" fmla="*/ 0 h 101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057" h="1018608">
                <a:moveTo>
                  <a:pt x="0" y="0"/>
                </a:moveTo>
                <a:lnTo>
                  <a:pt x="1857057" y="0"/>
                </a:lnTo>
                <a:lnTo>
                  <a:pt x="1857057" y="1018608"/>
                </a:lnTo>
                <a:lnTo>
                  <a:pt x="0" y="101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1" defTabSz="533400">
              <a:lnSpc>
                <a:spcPct val="90000"/>
              </a:lnSpc>
              <a:spcBef>
                <a:spcPct val="0"/>
              </a:spcBef>
              <a:spcAft>
                <a:spcPct val="15000"/>
              </a:spcAft>
            </a:pPr>
            <a:r>
              <a:rPr lang="en-US" sz="1200" dirty="0"/>
              <a:t>Meet as a team to review data and make a data-driven decision</a:t>
            </a:r>
          </a:p>
        </p:txBody>
      </p:sp>
      <p:sp>
        <p:nvSpPr>
          <p:cNvPr id="23555" name="TextBox 1">
            <a:extLst>
              <a:ext uri="{FF2B5EF4-FFF2-40B4-BE49-F238E27FC236}">
                <a16:creationId xmlns:a16="http://schemas.microsoft.com/office/drawing/2014/main" id="{A27F5D1B-304F-334E-95C8-5D0EE83BA162}"/>
              </a:ext>
            </a:extLst>
          </p:cNvPr>
          <p:cNvSpPr txBox="1">
            <a:spLocks noChangeArrowheads="1"/>
          </p:cNvSpPr>
          <p:nvPr/>
        </p:nvSpPr>
        <p:spPr bwMode="auto">
          <a:xfrm>
            <a:off x="1543050" y="360276"/>
            <a:ext cx="63436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77"/>
                <a:ea typeface="MS PGothic"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77"/>
                <a:ea typeface="MS PGothic"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77"/>
                <a:ea typeface="MS PGothic"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77"/>
                <a:ea typeface="MS PGothic"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77"/>
                <a:ea typeface="MS PGothic"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MS PGothic"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MS PGothic"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MS PGothic"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MS PGothic" panose="020B0600070205080204" pitchFamily="34" charset="-128"/>
              </a:defRPr>
            </a:lvl9pPr>
          </a:lstStyle>
          <a:p>
            <a:pPr>
              <a:spcBef>
                <a:spcPct val="0"/>
              </a:spcBef>
              <a:buClrTx/>
              <a:buSzTx/>
              <a:buFontTx/>
              <a:buNone/>
            </a:pPr>
            <a:r>
              <a:rPr lang="en-US" altLang="en-US" sz="1800" b="1" dirty="0">
                <a:solidFill>
                  <a:schemeClr val="tx1">
                    <a:lumMod val="50000"/>
                    <a:lumOff val="50000"/>
                  </a:schemeClr>
                </a:solidFill>
                <a:latin typeface="Calibri Regular"/>
                <a:cs typeface="Aharoni" panose="02010803020104030203" pitchFamily="2" charset="-79"/>
              </a:rPr>
              <a:t>Intervention Programming from Beginning to End: Intervention Match, Map, Monitor and Meet (IM4)</a:t>
            </a:r>
          </a:p>
        </p:txBody>
      </p:sp>
      <p:sp>
        <p:nvSpPr>
          <p:cNvPr id="4" name="Slide Number Placeholder 3"/>
          <p:cNvSpPr>
            <a:spLocks noGrp="1"/>
          </p:cNvSpPr>
          <p:nvPr>
            <p:ph type="sldNum" sz="quarter" idx="4"/>
          </p:nvPr>
        </p:nvSpPr>
        <p:spPr/>
        <p:txBody>
          <a:bodyPr/>
          <a:lstStyle/>
          <a:p>
            <a:pPr>
              <a:spcBef>
                <a:spcPct val="0"/>
              </a:spcBef>
              <a:buClrTx/>
              <a:buSzTx/>
              <a:buFontTx/>
              <a:buNone/>
            </a:pPr>
            <a:fld id="{B0F82FE6-B108-5447-BE63-714EAE7E00A7}" type="slidenum">
              <a:rPr lang="en-US" altLang="en-US" smtClean="0">
                <a:solidFill>
                  <a:schemeClr val="tx2"/>
                </a:solidFill>
                <a:latin typeface="Calibri Regular"/>
              </a:rPr>
              <a:pPr>
                <a:spcBef>
                  <a:spcPct val="0"/>
                </a:spcBef>
                <a:buClrTx/>
                <a:buSzTx/>
                <a:buFontTx/>
                <a:buNone/>
              </a:pPr>
              <a:t>13</a:t>
            </a:fld>
            <a:endParaRPr lang="en-US" altLang="en-US" dirty="0">
              <a:solidFill>
                <a:schemeClr val="tx2"/>
              </a:solidFill>
              <a:latin typeface="Calibri Regular"/>
            </a:endParaRPr>
          </a:p>
        </p:txBody>
      </p:sp>
      <p:sp>
        <p:nvSpPr>
          <p:cNvPr id="15" name="TextBox 14">
            <a:extLst>
              <a:ext uri="{FF2B5EF4-FFF2-40B4-BE49-F238E27FC236}">
                <a16:creationId xmlns:a16="http://schemas.microsoft.com/office/drawing/2014/main" id="{C5A328DE-58E7-2F42-BEA8-1FE89B6E9A2D}"/>
              </a:ext>
            </a:extLst>
          </p:cNvPr>
          <p:cNvSpPr txBox="1"/>
          <p:nvPr/>
        </p:nvSpPr>
        <p:spPr>
          <a:xfrm>
            <a:off x="228600" y="4797431"/>
            <a:ext cx="2981970" cy="307777"/>
          </a:xfrm>
          <a:prstGeom prst="rect">
            <a:avLst/>
          </a:prstGeom>
          <a:noFill/>
        </p:spPr>
        <p:txBody>
          <a:bodyPr wrap="none" rtlCol="0">
            <a:spAutoFit/>
          </a:bodyPr>
          <a:lstStyle/>
          <a:p>
            <a:r>
              <a:rPr lang="en-US" sz="1400" dirty="0"/>
              <a:t>Clayton Cook, </a:t>
            </a:r>
            <a:r>
              <a:rPr lang="en-US" sz="1400" dirty="0" err="1"/>
              <a:t>Univ</a:t>
            </a:r>
            <a:r>
              <a:rPr lang="en-US" sz="1400" dirty="0"/>
              <a:t> of Minnesota 2018</a:t>
            </a:r>
          </a:p>
        </p:txBody>
      </p:sp>
    </p:spTree>
    <p:extLst>
      <p:ext uri="{BB962C8B-B14F-4D97-AF65-F5344CB8AC3E}">
        <p14:creationId xmlns:p14="http://schemas.microsoft.com/office/powerpoint/2010/main" val="244700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A Standard Meeting Protocol</a:t>
            </a:r>
          </a:p>
        </p:txBody>
      </p:sp>
      <p:sp>
        <p:nvSpPr>
          <p:cNvPr id="3" name="Content Placeholder 2"/>
          <p:cNvSpPr>
            <a:spLocks noGrp="1"/>
          </p:cNvSpPr>
          <p:nvPr>
            <p:ph sz="quarter" idx="1"/>
          </p:nvPr>
        </p:nvSpPr>
        <p:spPr/>
        <p:txBody>
          <a:bodyPr>
            <a:normAutofit/>
          </a:bodyPr>
          <a:lstStyle/>
          <a:p>
            <a:r>
              <a:rPr lang="en-US" dirty="0"/>
              <a:t>To Do List From Last Meeting (5 Minutes)</a:t>
            </a:r>
          </a:p>
          <a:p>
            <a:r>
              <a:rPr lang="en-US" dirty="0"/>
              <a:t>New Student Referrals  (25 Minutes)</a:t>
            </a:r>
          </a:p>
          <a:p>
            <a:r>
              <a:rPr lang="en-US" dirty="0"/>
              <a:t>Progress Updates/Rechecks (15 Minutes)</a:t>
            </a:r>
          </a:p>
          <a:p>
            <a:r>
              <a:rPr lang="en-US" dirty="0"/>
              <a:t>Meeting Analysis (5 Minutes)</a:t>
            </a:r>
          </a:p>
          <a:p>
            <a:pPr marL="0" indent="0">
              <a:buNone/>
            </a:pPr>
            <a:endParaRPr lang="en-US" dirty="0"/>
          </a:p>
          <a:p>
            <a:pPr marL="0" indent="0">
              <a:buNone/>
            </a:pPr>
            <a:r>
              <a:rPr lang="en-US" dirty="0"/>
              <a:t>* Once per month review intervention fidelity and outcomes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8426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DATA HYPER-LINKED</a:t>
            </a:r>
          </a:p>
        </p:txBody>
      </p:sp>
      <p:pic>
        <p:nvPicPr>
          <p:cNvPr id="4" name="Content Placeholder 3" descr="Screen Shot 2014-09-29 at 11.14.11 PM.png"/>
          <p:cNvPicPr>
            <a:picLocks noGrp="1" noChangeAspect="1"/>
          </p:cNvPicPr>
          <p:nvPr>
            <p:ph sz="quarter" idx="1"/>
          </p:nvPr>
        </p:nvPicPr>
        <p:blipFill>
          <a:blip r:embed="rId2">
            <a:extLst>
              <a:ext uri="{28A0092B-C50C-407E-A947-70E740481C1C}">
                <a14:useLocalDpi xmlns:a14="http://schemas.microsoft.com/office/drawing/2010/main" val="0"/>
              </a:ext>
            </a:extLst>
          </a:blip>
          <a:srcRect l="18653" r="18653"/>
          <a:stretch>
            <a:fillRect/>
          </a:stretch>
        </p:blipFill>
        <p:spPr/>
      </p:pic>
    </p:spTree>
    <p:extLst>
      <p:ext uri="{BB962C8B-B14F-4D97-AF65-F5344CB8AC3E}">
        <p14:creationId xmlns:p14="http://schemas.microsoft.com/office/powerpoint/2010/main" val="251142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Bart Simpson – Sample Data</a:t>
            </a:r>
          </a:p>
        </p:txBody>
      </p:sp>
      <p:sp>
        <p:nvSpPr>
          <p:cNvPr id="3" name="Content Placeholder 2"/>
          <p:cNvSpPr>
            <a:spLocks noGrp="1"/>
          </p:cNvSpPr>
          <p:nvPr>
            <p:ph sz="quarter" idx="1"/>
          </p:nvPr>
        </p:nvSpPr>
        <p:spPr/>
        <p:txBody>
          <a:bodyPr/>
          <a:lstStyle/>
          <a:p>
            <a:pPr marL="0" indent="0">
              <a:buNone/>
            </a:pPr>
            <a:r>
              <a:rPr lang="en-US" dirty="0"/>
              <a:t>Link to Student Study Team Checklist</a:t>
            </a:r>
          </a:p>
          <a:p>
            <a:r>
              <a:rPr lang="en-US" dirty="0"/>
              <a:t>SWIS Data</a:t>
            </a:r>
          </a:p>
          <a:p>
            <a:r>
              <a:rPr lang="en-US" dirty="0"/>
              <a:t>Grades</a:t>
            </a:r>
          </a:p>
          <a:p>
            <a:r>
              <a:rPr lang="en-US" dirty="0"/>
              <a:t>Attendance</a:t>
            </a:r>
          </a:p>
          <a:p>
            <a:r>
              <a:rPr lang="en-US" dirty="0"/>
              <a:t>Confidential Teacher Report</a:t>
            </a:r>
          </a:p>
        </p:txBody>
      </p:sp>
    </p:spTree>
    <p:extLst>
      <p:ext uri="{BB962C8B-B14F-4D97-AF65-F5344CB8AC3E}">
        <p14:creationId xmlns:p14="http://schemas.microsoft.com/office/powerpoint/2010/main" val="85143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2.11.27 PM.png"/>
          <p:cNvPicPr>
            <a:picLocks noChangeAspect="1"/>
          </p:cNvPicPr>
          <p:nvPr/>
        </p:nvPicPr>
        <p:blipFill>
          <a:blip r:embed="rId2"/>
          <a:stretch>
            <a:fillRect/>
          </a:stretch>
        </p:blipFill>
        <p:spPr>
          <a:xfrm>
            <a:off x="902458" y="47211"/>
            <a:ext cx="5410201" cy="5143501"/>
          </a:xfrm>
          <a:prstGeom prst="rect">
            <a:avLst/>
          </a:prstGeom>
        </p:spPr>
      </p:pic>
      <p:pic>
        <p:nvPicPr>
          <p:cNvPr id="3" name="Picture 2" descr="Screen Shot 2014-09-29 at 10.16.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653" y="204101"/>
            <a:ext cx="1263784" cy="1537469"/>
          </a:xfrm>
          <a:prstGeom prst="rect">
            <a:avLst/>
          </a:prstGeom>
        </p:spPr>
      </p:pic>
    </p:spTree>
    <p:extLst>
      <p:ext uri="{BB962C8B-B14F-4D97-AF65-F5344CB8AC3E}">
        <p14:creationId xmlns:p14="http://schemas.microsoft.com/office/powerpoint/2010/main" val="311949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 Discussion</a:t>
            </a:r>
          </a:p>
        </p:txBody>
      </p:sp>
      <p:sp>
        <p:nvSpPr>
          <p:cNvPr id="3" name="Content Placeholder 2"/>
          <p:cNvSpPr>
            <a:spLocks noGrp="1"/>
          </p:cNvSpPr>
          <p:nvPr>
            <p:ph idx="1"/>
          </p:nvPr>
        </p:nvSpPr>
        <p:spPr>
          <a:xfrm>
            <a:off x="457200" y="1379054"/>
            <a:ext cx="7620000" cy="3600450"/>
          </a:xfrm>
        </p:spPr>
        <p:txBody>
          <a:bodyPr>
            <a:normAutofit/>
          </a:bodyPr>
          <a:lstStyle/>
          <a:p>
            <a:r>
              <a:rPr lang="en-US" sz="2400" dirty="0"/>
              <a:t>Tier 2 Team Is Identified</a:t>
            </a:r>
          </a:p>
          <a:p>
            <a:r>
              <a:rPr lang="en-US" sz="2400" dirty="0"/>
              <a:t>Team Roles (Facilitator, Note Taker, Data Tracker, </a:t>
            </a:r>
            <a:r>
              <a:rPr lang="en-US" sz="2400" dirty="0" err="1"/>
              <a:t>ect</a:t>
            </a:r>
            <a:r>
              <a:rPr lang="en-US" sz="2400" dirty="0"/>
              <a:t>) Have Been Established</a:t>
            </a:r>
          </a:p>
          <a:p>
            <a:r>
              <a:rPr lang="en-US" sz="2400" dirty="0"/>
              <a:t>Meeting Process is Identified</a:t>
            </a:r>
          </a:p>
          <a:p>
            <a:r>
              <a:rPr lang="en-US" sz="2400" dirty="0"/>
              <a:t>We Have Identified The Goals We Want to Initially Address with Tier 2</a:t>
            </a:r>
          </a:p>
        </p:txBody>
      </p:sp>
      <p:sp>
        <p:nvSpPr>
          <p:cNvPr id="4" name="Oval 3"/>
          <p:cNvSpPr/>
          <p:nvPr/>
        </p:nvSpPr>
        <p:spPr>
          <a:xfrm>
            <a:off x="6167110" y="205979"/>
            <a:ext cx="1227707" cy="8572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15</a:t>
            </a:r>
          </a:p>
          <a:p>
            <a:pPr algn="ctr"/>
            <a:r>
              <a:rPr lang="en-US" sz="1350" dirty="0">
                <a:solidFill>
                  <a:schemeClr val="tx1"/>
                </a:solidFill>
              </a:rPr>
              <a:t>Minutes</a:t>
            </a:r>
          </a:p>
        </p:txBody>
      </p:sp>
    </p:spTree>
    <p:extLst>
      <p:ext uri="{BB962C8B-B14F-4D97-AF65-F5344CB8AC3E}">
        <p14:creationId xmlns:p14="http://schemas.microsoft.com/office/powerpoint/2010/main" val="253111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9D0D-EB61-E34F-B0A8-63A49DAEBF73}"/>
              </a:ext>
            </a:extLst>
          </p:cNvPr>
          <p:cNvSpPr>
            <a:spLocks noGrp="1"/>
          </p:cNvSpPr>
          <p:nvPr>
            <p:ph type="title"/>
          </p:nvPr>
        </p:nvSpPr>
        <p:spPr/>
        <p:txBody>
          <a:bodyPr/>
          <a:lstStyle/>
          <a:p>
            <a:pPr algn="ctr"/>
            <a:r>
              <a:rPr lang="en-US" dirty="0"/>
              <a:t>“Table for Two”</a:t>
            </a:r>
          </a:p>
        </p:txBody>
      </p:sp>
      <p:sp>
        <p:nvSpPr>
          <p:cNvPr id="3" name="Content Placeholder 2">
            <a:extLst>
              <a:ext uri="{FF2B5EF4-FFF2-40B4-BE49-F238E27FC236}">
                <a16:creationId xmlns:a16="http://schemas.microsoft.com/office/drawing/2014/main" id="{B2BA668D-6D67-1640-947E-6202C9340F9C}"/>
              </a:ext>
            </a:extLst>
          </p:cNvPr>
          <p:cNvSpPr>
            <a:spLocks noGrp="1"/>
          </p:cNvSpPr>
          <p:nvPr>
            <p:ph idx="1"/>
          </p:nvPr>
        </p:nvSpPr>
        <p:spPr/>
        <p:txBody>
          <a:bodyPr>
            <a:normAutofit/>
          </a:bodyPr>
          <a:lstStyle/>
          <a:p>
            <a:r>
              <a:rPr lang="en-US" sz="2400" dirty="0"/>
              <a:t>What Are Doing Now For Students In Need of More Support?</a:t>
            </a:r>
          </a:p>
          <a:p>
            <a:endParaRPr lang="en-US" sz="2400" dirty="0"/>
          </a:p>
          <a:p>
            <a:r>
              <a:rPr lang="en-US" sz="2400" dirty="0"/>
              <a:t>What Seems To Be The Most Effective Intervention?</a:t>
            </a:r>
          </a:p>
          <a:p>
            <a:endParaRPr lang="en-US" sz="2400" dirty="0"/>
          </a:p>
          <a:p>
            <a:r>
              <a:rPr lang="en-US" sz="2400" dirty="0"/>
              <a:t>What Barriers Do You Run Into now?</a:t>
            </a:r>
          </a:p>
        </p:txBody>
      </p:sp>
    </p:spTree>
    <p:extLst>
      <p:ext uri="{BB962C8B-B14F-4D97-AF65-F5344CB8AC3E}">
        <p14:creationId xmlns:p14="http://schemas.microsoft.com/office/powerpoint/2010/main" val="186888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036" y="176646"/>
            <a:ext cx="4626944" cy="841664"/>
          </a:xfrm>
        </p:spPr>
        <p:txBody>
          <a:bodyPr>
            <a:normAutofit/>
          </a:bodyPr>
          <a:lstStyle/>
          <a:p>
            <a:r>
              <a:rPr lang="en-US" b="1" dirty="0">
                <a:solidFill>
                  <a:schemeClr val="accent6">
                    <a:lumMod val="75000"/>
                  </a:schemeClr>
                </a:solidFill>
              </a:rPr>
              <a:t>Agenda: Tier 2-  Day 2</a:t>
            </a:r>
          </a:p>
        </p:txBody>
      </p:sp>
      <p:sp>
        <p:nvSpPr>
          <p:cNvPr id="3" name="Content Placeholder 2"/>
          <p:cNvSpPr>
            <a:spLocks noGrp="1"/>
          </p:cNvSpPr>
          <p:nvPr>
            <p:ph idx="1"/>
          </p:nvPr>
        </p:nvSpPr>
        <p:spPr>
          <a:xfrm>
            <a:off x="1631441" y="1371601"/>
            <a:ext cx="5699057" cy="3169226"/>
          </a:xfrm>
        </p:spPr>
        <p:txBody>
          <a:bodyPr>
            <a:normAutofit/>
          </a:bodyPr>
          <a:lstStyle/>
          <a:p>
            <a:pPr marL="85725" indent="0">
              <a:buNone/>
            </a:pPr>
            <a:r>
              <a:rPr lang="en-US" sz="2100" dirty="0"/>
              <a:t>GOAL: Build a Strong Tier 2 Foundation</a:t>
            </a:r>
          </a:p>
          <a:p>
            <a:endParaRPr lang="en-US" sz="2100" dirty="0"/>
          </a:p>
          <a:p>
            <a:r>
              <a:rPr lang="en-US" sz="2100" dirty="0"/>
              <a:t>Review of Tier 2 Major Concepts from Day 1</a:t>
            </a:r>
          </a:p>
          <a:p>
            <a:r>
              <a:rPr lang="en-US" sz="2100" dirty="0"/>
              <a:t>Setting Up Your Tiered Support Model</a:t>
            </a:r>
          </a:p>
          <a:p>
            <a:r>
              <a:rPr lang="en-US" sz="2100" dirty="0"/>
              <a:t>Introduction to  Tier 2 Interventions</a:t>
            </a:r>
          </a:p>
          <a:p>
            <a:r>
              <a:rPr lang="en-US" sz="2100" dirty="0"/>
              <a:t>Set Up and Implementation of Tier 2 Interventions</a:t>
            </a:r>
          </a:p>
          <a:p>
            <a:endParaRPr lang="en-US" sz="1800" b="1" dirty="0"/>
          </a:p>
          <a:p>
            <a:endParaRPr lang="en-US" sz="1800" dirty="0"/>
          </a:p>
          <a:p>
            <a:pPr marL="46292"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73024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57350" y="756398"/>
            <a:ext cx="5657850" cy="1945481"/>
          </a:xfrm>
        </p:spPr>
        <p:txBody>
          <a:bodyPr/>
          <a:lstStyle/>
          <a:p>
            <a:r>
              <a:rPr lang="en-US" dirty="0"/>
              <a:t>Tier 2 Interventions</a:t>
            </a:r>
          </a:p>
        </p:txBody>
      </p:sp>
    </p:spTree>
    <p:extLst>
      <p:ext uri="{BB962C8B-B14F-4D97-AF65-F5344CB8AC3E}">
        <p14:creationId xmlns:p14="http://schemas.microsoft.com/office/powerpoint/2010/main" val="191700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3621-50FA-EB4B-AC0F-E240D7DF70AD}"/>
              </a:ext>
            </a:extLst>
          </p:cNvPr>
          <p:cNvSpPr>
            <a:spLocks noGrp="1"/>
          </p:cNvSpPr>
          <p:nvPr>
            <p:ph type="title"/>
          </p:nvPr>
        </p:nvSpPr>
        <p:spPr/>
        <p:txBody>
          <a:bodyPr/>
          <a:lstStyle/>
          <a:p>
            <a:r>
              <a:rPr lang="en-US" dirty="0"/>
              <a:t>Behavioral Contracts</a:t>
            </a:r>
          </a:p>
        </p:txBody>
      </p:sp>
      <p:pic>
        <p:nvPicPr>
          <p:cNvPr id="5" name="Content Placeholder 4">
            <a:extLst>
              <a:ext uri="{FF2B5EF4-FFF2-40B4-BE49-F238E27FC236}">
                <a16:creationId xmlns:a16="http://schemas.microsoft.com/office/drawing/2014/main" id="{D0C553E2-A70B-A84D-B0BE-DECF402B3ABA}"/>
              </a:ext>
            </a:extLst>
          </p:cNvPr>
          <p:cNvPicPr>
            <a:picLocks noGrp="1" noChangeAspect="1"/>
          </p:cNvPicPr>
          <p:nvPr>
            <p:ph idx="1"/>
          </p:nvPr>
        </p:nvPicPr>
        <p:blipFill>
          <a:blip r:embed="rId2"/>
          <a:stretch>
            <a:fillRect/>
          </a:stretch>
        </p:blipFill>
        <p:spPr>
          <a:xfrm>
            <a:off x="2683565" y="921854"/>
            <a:ext cx="2923621" cy="3927784"/>
          </a:xfrm>
        </p:spPr>
      </p:pic>
    </p:spTree>
    <p:extLst>
      <p:ext uri="{BB962C8B-B14F-4D97-AF65-F5344CB8AC3E}">
        <p14:creationId xmlns:p14="http://schemas.microsoft.com/office/powerpoint/2010/main" val="337885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ECEEC376-96A7-DB41-B56D-85B80EE217F8}"/>
              </a:ext>
            </a:extLst>
          </p:cNvPr>
          <p:cNvSpPr>
            <a:spLocks noGrp="1"/>
          </p:cNvSpPr>
          <p:nvPr>
            <p:ph type="title"/>
          </p:nvPr>
        </p:nvSpPr>
        <p:spPr>
          <a:xfrm>
            <a:off x="644490" y="58735"/>
            <a:ext cx="6887817" cy="857250"/>
          </a:xfrm>
        </p:spPr>
        <p:txBody>
          <a:bodyPr/>
          <a:lstStyle/>
          <a:p>
            <a:pPr eaLnBrk="1" hangingPunct="1">
              <a:defRPr/>
            </a:pPr>
            <a:r>
              <a:rPr lang="en-US" altLang="en-US" sz="2100" b="1" dirty="0">
                <a:latin typeface="Calibri Regular" charset="0"/>
              </a:rPr>
              <a:t>Difference Between Effective and Ineffective Behavior Contracts</a:t>
            </a:r>
          </a:p>
        </p:txBody>
      </p:sp>
      <p:sp>
        <p:nvSpPr>
          <p:cNvPr id="22531" name="Text Placeholder 3">
            <a:extLst>
              <a:ext uri="{FF2B5EF4-FFF2-40B4-BE49-F238E27FC236}">
                <a16:creationId xmlns:a16="http://schemas.microsoft.com/office/drawing/2014/main" id="{E1D2AAD2-7EEA-D14E-A59D-D4FDF940919E}"/>
              </a:ext>
            </a:extLst>
          </p:cNvPr>
          <p:cNvSpPr>
            <a:spLocks noGrp="1"/>
          </p:cNvSpPr>
          <p:nvPr>
            <p:ph type="body" idx="1"/>
          </p:nvPr>
        </p:nvSpPr>
        <p:spPr>
          <a:xfrm>
            <a:off x="1033671" y="743742"/>
            <a:ext cx="2686050" cy="457201"/>
          </a:xfrm>
        </p:spPr>
        <p:txBody>
          <a:bodyPr/>
          <a:lstStyle/>
          <a:p>
            <a:pPr eaLnBrk="1" hangingPunct="1">
              <a:buFont typeface="Wingdings 2" panose="05020102010507070707" pitchFamily="18" charset="2"/>
              <a:buNone/>
              <a:defRPr/>
            </a:pPr>
            <a:r>
              <a:rPr lang="en-US" altLang="en-US" sz="1350" dirty="0">
                <a:solidFill>
                  <a:srgbClr val="FF0000"/>
                </a:solidFill>
                <a:ea typeface="MS PGothic" panose="020B0600070205080204" pitchFamily="34" charset="-128"/>
              </a:rPr>
              <a:t>EFFECTIVE BEHAVIOR CONTRACT</a:t>
            </a:r>
          </a:p>
        </p:txBody>
      </p:sp>
      <p:sp>
        <p:nvSpPr>
          <p:cNvPr id="22532" name="Text Placeholder 5">
            <a:extLst>
              <a:ext uri="{FF2B5EF4-FFF2-40B4-BE49-F238E27FC236}">
                <a16:creationId xmlns:a16="http://schemas.microsoft.com/office/drawing/2014/main" id="{F94EC3A4-3F5D-FB49-99C7-A64508F5B52A}"/>
              </a:ext>
            </a:extLst>
          </p:cNvPr>
          <p:cNvSpPr>
            <a:spLocks noGrp="1"/>
          </p:cNvSpPr>
          <p:nvPr>
            <p:ph type="body" sz="half" idx="3"/>
          </p:nvPr>
        </p:nvSpPr>
        <p:spPr>
          <a:xfrm>
            <a:off x="4398528" y="753782"/>
            <a:ext cx="3300413" cy="437120"/>
          </a:xfrm>
        </p:spPr>
        <p:txBody>
          <a:bodyPr/>
          <a:lstStyle/>
          <a:p>
            <a:pPr eaLnBrk="1" hangingPunct="1">
              <a:buFont typeface="Wingdings 2" panose="05020102010507070707" pitchFamily="18" charset="2"/>
              <a:buNone/>
              <a:defRPr/>
            </a:pPr>
            <a:r>
              <a:rPr lang="en-US" altLang="en-US" sz="1350" dirty="0">
                <a:solidFill>
                  <a:srgbClr val="FF0000"/>
                </a:solidFill>
                <a:ea typeface="MS PGothic" panose="020B0600070205080204" pitchFamily="34" charset="-128"/>
              </a:rPr>
              <a:t>INEFFECTIVE BEHAVIOR CONTRACT</a:t>
            </a:r>
          </a:p>
        </p:txBody>
      </p:sp>
      <p:sp>
        <p:nvSpPr>
          <p:cNvPr id="16389" name="Content Placeholder 4">
            <a:extLst>
              <a:ext uri="{FF2B5EF4-FFF2-40B4-BE49-F238E27FC236}">
                <a16:creationId xmlns:a16="http://schemas.microsoft.com/office/drawing/2014/main" id="{CD8098B8-F82C-C24F-A9D8-6E75342DF426}"/>
              </a:ext>
            </a:extLst>
          </p:cNvPr>
          <p:cNvSpPr>
            <a:spLocks noGrp="1"/>
          </p:cNvSpPr>
          <p:nvPr>
            <p:ph sz="half" idx="2"/>
          </p:nvPr>
        </p:nvSpPr>
        <p:spPr>
          <a:xfrm>
            <a:off x="899204" y="1313658"/>
            <a:ext cx="3324018" cy="3086100"/>
          </a:xfrm>
        </p:spPr>
        <p:txBody>
          <a:bodyPr>
            <a:noAutofit/>
          </a:bodyPr>
          <a:lstStyle/>
          <a:p>
            <a:pPr>
              <a:spcBef>
                <a:spcPts val="900"/>
              </a:spcBef>
              <a:buClr>
                <a:schemeClr val="tx1">
                  <a:lumMod val="50000"/>
                  <a:lumOff val="50000"/>
                </a:schemeClr>
              </a:buClr>
            </a:pPr>
            <a:r>
              <a:rPr lang="en-US" altLang="en-US" u="sng" dirty="0">
                <a:latin typeface="Calibri Regular" charset="0"/>
              </a:rPr>
              <a:t>Negotiated </a:t>
            </a:r>
            <a:r>
              <a:rPr lang="en-US" altLang="en-US" dirty="0">
                <a:latin typeface="Calibri Regular" charset="0"/>
              </a:rPr>
              <a:t>agreement</a:t>
            </a:r>
          </a:p>
          <a:p>
            <a:pPr>
              <a:spcBef>
                <a:spcPts val="900"/>
              </a:spcBef>
              <a:buClr>
                <a:schemeClr val="tx1">
                  <a:lumMod val="50000"/>
                  <a:lumOff val="50000"/>
                </a:schemeClr>
              </a:buClr>
            </a:pPr>
            <a:r>
              <a:rPr lang="en-US" altLang="en-US" dirty="0">
                <a:latin typeface="Calibri Regular" charset="0"/>
              </a:rPr>
              <a:t>Describes what the student </a:t>
            </a:r>
            <a:r>
              <a:rPr lang="en-US" altLang="en-US" u="sng" dirty="0">
                <a:latin typeface="Calibri Regular" charset="0"/>
              </a:rPr>
              <a:t>should do</a:t>
            </a:r>
          </a:p>
          <a:p>
            <a:pPr>
              <a:spcBef>
                <a:spcPts val="900"/>
              </a:spcBef>
              <a:buClr>
                <a:schemeClr val="tx1">
                  <a:lumMod val="50000"/>
                  <a:lumOff val="50000"/>
                </a:schemeClr>
              </a:buClr>
            </a:pPr>
            <a:r>
              <a:rPr lang="en-US" altLang="en-US" dirty="0">
                <a:latin typeface="Calibri Regular" charset="0"/>
              </a:rPr>
              <a:t>Provides a </a:t>
            </a:r>
            <a:r>
              <a:rPr lang="en-US" altLang="en-US" u="sng" dirty="0">
                <a:latin typeface="Calibri Regular" charset="0"/>
              </a:rPr>
              <a:t>goal </a:t>
            </a:r>
            <a:r>
              <a:rPr lang="en-US" altLang="en-US" dirty="0">
                <a:latin typeface="Calibri Regular" charset="0"/>
              </a:rPr>
              <a:t>statement</a:t>
            </a:r>
          </a:p>
          <a:p>
            <a:pPr>
              <a:spcBef>
                <a:spcPts val="900"/>
              </a:spcBef>
              <a:buClr>
                <a:schemeClr val="tx1">
                  <a:lumMod val="50000"/>
                  <a:lumOff val="50000"/>
                </a:schemeClr>
              </a:buClr>
            </a:pPr>
            <a:r>
              <a:rPr lang="en-US" altLang="en-US" dirty="0">
                <a:latin typeface="Calibri Regular" charset="0"/>
              </a:rPr>
              <a:t>Outlines what the student will </a:t>
            </a:r>
            <a:r>
              <a:rPr lang="en-US" altLang="en-US" u="sng" dirty="0">
                <a:latin typeface="Calibri Regular" charset="0"/>
              </a:rPr>
              <a:t>earn as a reward </a:t>
            </a:r>
            <a:r>
              <a:rPr lang="en-US" altLang="en-US" dirty="0">
                <a:latin typeface="Calibri Regular" charset="0"/>
              </a:rPr>
              <a:t>for meeting goal</a:t>
            </a:r>
          </a:p>
          <a:p>
            <a:pPr>
              <a:spcBef>
                <a:spcPts val="900"/>
              </a:spcBef>
              <a:buClr>
                <a:schemeClr val="tx1">
                  <a:lumMod val="50000"/>
                  <a:lumOff val="50000"/>
                </a:schemeClr>
              </a:buClr>
            </a:pPr>
            <a:r>
              <a:rPr lang="en-US" altLang="en-US" dirty="0">
                <a:latin typeface="Calibri Regular" charset="0"/>
              </a:rPr>
              <a:t>Teacher uses contract to </a:t>
            </a:r>
            <a:r>
              <a:rPr lang="en-US" altLang="en-US" dirty="0" err="1">
                <a:latin typeface="Calibri Regular" charset="0"/>
              </a:rPr>
              <a:t>precorrect</a:t>
            </a:r>
            <a:r>
              <a:rPr lang="en-US" altLang="en-US" dirty="0">
                <a:latin typeface="Calibri Regular" charset="0"/>
              </a:rPr>
              <a:t> and prompt behavior</a:t>
            </a:r>
          </a:p>
        </p:txBody>
      </p:sp>
      <p:sp>
        <p:nvSpPr>
          <p:cNvPr id="16390" name="Content Placeholder 6">
            <a:extLst>
              <a:ext uri="{FF2B5EF4-FFF2-40B4-BE49-F238E27FC236}">
                <a16:creationId xmlns:a16="http://schemas.microsoft.com/office/drawing/2014/main" id="{7C3C031F-F328-1641-92F4-04CCC03634BB}"/>
              </a:ext>
            </a:extLst>
          </p:cNvPr>
          <p:cNvSpPr>
            <a:spLocks noGrp="1"/>
          </p:cNvSpPr>
          <p:nvPr>
            <p:ph sz="half" idx="4"/>
          </p:nvPr>
        </p:nvSpPr>
        <p:spPr>
          <a:xfrm>
            <a:off x="4518999" y="1200943"/>
            <a:ext cx="2887938" cy="3027173"/>
          </a:xfrm>
        </p:spPr>
        <p:txBody>
          <a:bodyPr>
            <a:noAutofit/>
          </a:bodyPr>
          <a:lstStyle/>
          <a:p>
            <a:pPr>
              <a:spcBef>
                <a:spcPts val="900"/>
              </a:spcBef>
              <a:buClr>
                <a:schemeClr val="tx1">
                  <a:lumMod val="50000"/>
                  <a:lumOff val="50000"/>
                </a:schemeClr>
              </a:buClr>
            </a:pPr>
            <a:r>
              <a:rPr lang="en-US" altLang="en-US" u="sng" dirty="0">
                <a:latin typeface="Calibri Regular" charset="0"/>
              </a:rPr>
              <a:t>Non-negotiated </a:t>
            </a:r>
          </a:p>
          <a:p>
            <a:pPr>
              <a:spcBef>
                <a:spcPts val="900"/>
              </a:spcBef>
              <a:buClr>
                <a:schemeClr val="tx1">
                  <a:lumMod val="50000"/>
                  <a:lumOff val="50000"/>
                </a:schemeClr>
              </a:buClr>
            </a:pPr>
            <a:r>
              <a:rPr lang="en-US" altLang="en-US" dirty="0">
                <a:latin typeface="Calibri Regular" charset="0"/>
              </a:rPr>
              <a:t>Describes what the student is </a:t>
            </a:r>
            <a:r>
              <a:rPr lang="en-US" altLang="en-US" u="sng" dirty="0">
                <a:latin typeface="Calibri Regular" charset="0"/>
              </a:rPr>
              <a:t>doing wrong</a:t>
            </a:r>
          </a:p>
          <a:p>
            <a:pPr>
              <a:spcBef>
                <a:spcPts val="900"/>
              </a:spcBef>
              <a:buClr>
                <a:schemeClr val="tx1">
                  <a:lumMod val="50000"/>
                  <a:lumOff val="50000"/>
                </a:schemeClr>
              </a:buClr>
            </a:pPr>
            <a:r>
              <a:rPr lang="en-US" altLang="en-US" dirty="0">
                <a:latin typeface="Calibri Regular" charset="0"/>
              </a:rPr>
              <a:t>Provides </a:t>
            </a:r>
            <a:r>
              <a:rPr lang="en-US" altLang="en-US" u="sng" dirty="0">
                <a:latin typeface="Calibri Regular" charset="0"/>
              </a:rPr>
              <a:t>no goal </a:t>
            </a:r>
            <a:r>
              <a:rPr lang="en-US" altLang="en-US" dirty="0">
                <a:latin typeface="Calibri Regular" charset="0"/>
              </a:rPr>
              <a:t>statement</a:t>
            </a:r>
          </a:p>
          <a:p>
            <a:pPr>
              <a:spcBef>
                <a:spcPts val="900"/>
              </a:spcBef>
              <a:buClr>
                <a:schemeClr val="tx1">
                  <a:lumMod val="50000"/>
                  <a:lumOff val="50000"/>
                </a:schemeClr>
              </a:buClr>
            </a:pPr>
            <a:r>
              <a:rPr lang="en-US" altLang="en-US" dirty="0">
                <a:latin typeface="Calibri Regular" charset="0"/>
              </a:rPr>
              <a:t>Outlines how the student will be </a:t>
            </a:r>
            <a:r>
              <a:rPr lang="en-US" altLang="en-US" u="sng" dirty="0">
                <a:latin typeface="Calibri Regular" charset="0"/>
              </a:rPr>
              <a:t>punished</a:t>
            </a:r>
            <a:r>
              <a:rPr lang="en-US" altLang="en-US" dirty="0">
                <a:latin typeface="Calibri Regular" charset="0"/>
              </a:rPr>
              <a:t> if problem behavior continues</a:t>
            </a:r>
          </a:p>
          <a:p>
            <a:pPr>
              <a:spcBef>
                <a:spcPts val="900"/>
              </a:spcBef>
              <a:buClr>
                <a:schemeClr val="tx1">
                  <a:lumMod val="50000"/>
                  <a:lumOff val="50000"/>
                </a:schemeClr>
              </a:buClr>
            </a:pPr>
            <a:r>
              <a:rPr lang="en-US" altLang="en-US" dirty="0">
                <a:latin typeface="Calibri Regular" charset="0"/>
              </a:rPr>
              <a:t>No other adult follow through with the contract</a:t>
            </a:r>
          </a:p>
        </p:txBody>
      </p:sp>
      <p:sp>
        <p:nvSpPr>
          <p:cNvPr id="3" name="Slide Number Placeholder 2">
            <a:extLst>
              <a:ext uri="{FF2B5EF4-FFF2-40B4-BE49-F238E27FC236}">
                <a16:creationId xmlns:a16="http://schemas.microsoft.com/office/drawing/2014/main" id="{9A2616DF-3DCA-8C47-837B-7239E24370A2}"/>
              </a:ext>
            </a:extLst>
          </p:cNvPr>
          <p:cNvSpPr>
            <a:spLocks noGrp="1"/>
          </p:cNvSpPr>
          <p:nvPr>
            <p:ph type="sldNum" sz="quarter" idx="10"/>
          </p:nvPr>
        </p:nvSpPr>
        <p:spPr/>
        <p:txBody>
          <a:bodyPr/>
          <a:lstStyle/>
          <a:p>
            <a:pPr>
              <a:spcBef>
                <a:spcPct val="0"/>
              </a:spcBef>
              <a:buClrTx/>
              <a:buSzTx/>
              <a:buFontTx/>
              <a:buNone/>
            </a:pPr>
            <a:fld id="{B0F82FE6-B108-5447-BE63-714EAE7E00A7}" type="slidenum">
              <a:rPr lang="en-US" altLang="en-US" smtClean="0">
                <a:solidFill>
                  <a:schemeClr val="tx2"/>
                </a:solidFill>
                <a:latin typeface="Calibri Regular"/>
              </a:rPr>
              <a:pPr>
                <a:spcBef>
                  <a:spcPct val="0"/>
                </a:spcBef>
                <a:buClrTx/>
                <a:buSzTx/>
                <a:buFontTx/>
                <a:buNone/>
              </a:pPr>
              <a:t>22</a:t>
            </a:fld>
            <a:endParaRPr lang="en-US" altLang="en-US" dirty="0">
              <a:solidFill>
                <a:schemeClr val="tx2"/>
              </a:solidFill>
              <a:latin typeface="Calibri Regular"/>
            </a:endParaRPr>
          </a:p>
        </p:txBody>
      </p:sp>
      <p:sp>
        <p:nvSpPr>
          <p:cNvPr id="2" name="TextBox 1">
            <a:extLst>
              <a:ext uri="{FF2B5EF4-FFF2-40B4-BE49-F238E27FC236}">
                <a16:creationId xmlns:a16="http://schemas.microsoft.com/office/drawing/2014/main" id="{FD46C297-C957-1D4F-8340-4E81898BC801}"/>
              </a:ext>
            </a:extLst>
          </p:cNvPr>
          <p:cNvSpPr txBox="1"/>
          <p:nvPr/>
        </p:nvSpPr>
        <p:spPr>
          <a:xfrm>
            <a:off x="228600" y="4797431"/>
            <a:ext cx="2981970" cy="307777"/>
          </a:xfrm>
          <a:prstGeom prst="rect">
            <a:avLst/>
          </a:prstGeom>
          <a:noFill/>
        </p:spPr>
        <p:txBody>
          <a:bodyPr wrap="none" rtlCol="0">
            <a:spAutoFit/>
          </a:bodyPr>
          <a:lstStyle/>
          <a:p>
            <a:r>
              <a:rPr lang="en-US" sz="1400" dirty="0"/>
              <a:t>Clayton Cook, </a:t>
            </a:r>
            <a:r>
              <a:rPr lang="en-US" sz="1400" dirty="0" err="1"/>
              <a:t>Univ</a:t>
            </a:r>
            <a:r>
              <a:rPr lang="en-US" sz="1400" dirty="0"/>
              <a:t> of Minnesota 2018</a:t>
            </a:r>
          </a:p>
        </p:txBody>
      </p:sp>
    </p:spTree>
    <p:extLst>
      <p:ext uri="{BB962C8B-B14F-4D97-AF65-F5344CB8AC3E}">
        <p14:creationId xmlns:p14="http://schemas.microsoft.com/office/powerpoint/2010/main" val="177916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blinds(horizontal)">
                                      <p:cBhvr>
                                        <p:cTn id="7" dur="500"/>
                                        <p:tgtEl>
                                          <p:spTgt spid="1638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90">
                                            <p:txEl>
                                              <p:pRg st="0" end="0"/>
                                            </p:txEl>
                                          </p:spTgt>
                                        </p:tgtEl>
                                        <p:attrNameLst>
                                          <p:attrName>style.visibility</p:attrName>
                                        </p:attrNameLst>
                                      </p:cBhvr>
                                      <p:to>
                                        <p:strVal val="visible"/>
                                      </p:to>
                                    </p:set>
                                    <p:animEffect transition="in" filter="blinds(horizontal)">
                                      <p:cBhvr>
                                        <p:cTn id="10" dur="500"/>
                                        <p:tgtEl>
                                          <p:spTgt spid="1639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89">
                                            <p:txEl>
                                              <p:pRg st="1" end="1"/>
                                            </p:txEl>
                                          </p:spTgt>
                                        </p:tgtEl>
                                        <p:attrNameLst>
                                          <p:attrName>style.visibility</p:attrName>
                                        </p:attrNameLst>
                                      </p:cBhvr>
                                      <p:to>
                                        <p:strVal val="visible"/>
                                      </p:to>
                                    </p:set>
                                    <p:animEffect transition="in" filter="blinds(horizontal)">
                                      <p:cBhvr>
                                        <p:cTn id="15" dur="500"/>
                                        <p:tgtEl>
                                          <p:spTgt spid="16389">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390">
                                            <p:txEl>
                                              <p:pRg st="1" end="1"/>
                                            </p:txEl>
                                          </p:spTgt>
                                        </p:tgtEl>
                                        <p:attrNameLst>
                                          <p:attrName>style.visibility</p:attrName>
                                        </p:attrNameLst>
                                      </p:cBhvr>
                                      <p:to>
                                        <p:strVal val="visible"/>
                                      </p:to>
                                    </p:set>
                                    <p:animEffect transition="in" filter="blinds(horizontal)">
                                      <p:cBhvr>
                                        <p:cTn id="18" dur="500"/>
                                        <p:tgtEl>
                                          <p:spTgt spid="1639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389">
                                            <p:txEl>
                                              <p:pRg st="2" end="2"/>
                                            </p:txEl>
                                          </p:spTgt>
                                        </p:tgtEl>
                                        <p:attrNameLst>
                                          <p:attrName>style.visibility</p:attrName>
                                        </p:attrNameLst>
                                      </p:cBhvr>
                                      <p:to>
                                        <p:strVal val="visible"/>
                                      </p:to>
                                    </p:set>
                                    <p:animEffect transition="in" filter="blinds(horizontal)">
                                      <p:cBhvr>
                                        <p:cTn id="23" dur="500"/>
                                        <p:tgtEl>
                                          <p:spTgt spid="16389">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390">
                                            <p:txEl>
                                              <p:pRg st="2" end="2"/>
                                            </p:txEl>
                                          </p:spTgt>
                                        </p:tgtEl>
                                        <p:attrNameLst>
                                          <p:attrName>style.visibility</p:attrName>
                                        </p:attrNameLst>
                                      </p:cBhvr>
                                      <p:to>
                                        <p:strVal val="visible"/>
                                      </p:to>
                                    </p:set>
                                    <p:animEffect transition="in" filter="blinds(horizontal)">
                                      <p:cBhvr>
                                        <p:cTn id="26" dur="500"/>
                                        <p:tgtEl>
                                          <p:spTgt spid="16390">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389">
                                            <p:txEl>
                                              <p:pRg st="3" end="3"/>
                                            </p:txEl>
                                          </p:spTgt>
                                        </p:tgtEl>
                                        <p:attrNameLst>
                                          <p:attrName>style.visibility</p:attrName>
                                        </p:attrNameLst>
                                      </p:cBhvr>
                                      <p:to>
                                        <p:strVal val="visible"/>
                                      </p:to>
                                    </p:set>
                                    <p:animEffect transition="in" filter="blinds(horizontal)">
                                      <p:cBhvr>
                                        <p:cTn id="31" dur="500"/>
                                        <p:tgtEl>
                                          <p:spTgt spid="1638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389">
                                            <p:txEl>
                                              <p:pRg st="4" end="4"/>
                                            </p:txEl>
                                          </p:spTgt>
                                        </p:tgtEl>
                                        <p:attrNameLst>
                                          <p:attrName>style.visibility</p:attrName>
                                        </p:attrNameLst>
                                      </p:cBhvr>
                                      <p:to>
                                        <p:strVal val="visible"/>
                                      </p:to>
                                    </p:set>
                                    <p:animEffect transition="in" filter="blinds(horizontal)">
                                      <p:cBhvr>
                                        <p:cTn id="36" dur="500"/>
                                        <p:tgtEl>
                                          <p:spTgt spid="16389">
                                            <p:txEl>
                                              <p:pRg st="4" end="4"/>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390">
                                            <p:txEl>
                                              <p:pRg st="3" end="3"/>
                                            </p:txEl>
                                          </p:spTgt>
                                        </p:tgtEl>
                                        <p:attrNameLst>
                                          <p:attrName>style.visibility</p:attrName>
                                        </p:attrNameLst>
                                      </p:cBhvr>
                                      <p:to>
                                        <p:strVal val="visible"/>
                                      </p:to>
                                    </p:set>
                                    <p:animEffect transition="in" filter="blinds(horizontal)">
                                      <p:cBhvr>
                                        <p:cTn id="39" dur="500"/>
                                        <p:tgtEl>
                                          <p:spTgt spid="16390">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390">
                                            <p:txEl>
                                              <p:pRg st="4" end="4"/>
                                            </p:txEl>
                                          </p:spTgt>
                                        </p:tgtEl>
                                        <p:attrNameLst>
                                          <p:attrName>style.visibility</p:attrName>
                                        </p:attrNameLst>
                                      </p:cBhvr>
                                      <p:to>
                                        <p:strVal val="visible"/>
                                      </p:to>
                                    </p:set>
                                    <p:animEffect transition="in" filter="blinds(horizontal)">
                                      <p:cBhvr>
                                        <p:cTn id="44" dur="500"/>
                                        <p:tgtEl>
                                          <p:spTgt spid="163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P spid="1639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Monitoring </a:t>
            </a:r>
          </a:p>
        </p:txBody>
      </p:sp>
      <p:pic>
        <p:nvPicPr>
          <p:cNvPr id="4" name="Content Placeholder 3" descr="Screen Shot 2017-12-23 at 5.42.12 PM.png"/>
          <p:cNvPicPr>
            <a:picLocks noGrp="1" noChangeAspect="1"/>
          </p:cNvPicPr>
          <p:nvPr>
            <p:ph idx="1"/>
          </p:nvPr>
        </p:nvPicPr>
        <p:blipFill>
          <a:blip r:embed="rId2">
            <a:extLst>
              <a:ext uri="{28A0092B-C50C-407E-A947-70E740481C1C}">
                <a14:useLocalDpi xmlns:a14="http://schemas.microsoft.com/office/drawing/2010/main" val="0"/>
              </a:ext>
            </a:extLst>
          </a:blip>
          <a:srcRect l="-16724" r="-16724"/>
          <a:stretch>
            <a:fillRect/>
          </a:stretch>
        </p:blipFill>
        <p:spPr/>
      </p:pic>
    </p:spTree>
    <p:extLst>
      <p:ext uri="{BB962C8B-B14F-4D97-AF65-F5344CB8AC3E}">
        <p14:creationId xmlns:p14="http://schemas.microsoft.com/office/powerpoint/2010/main" val="392496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a:extLst>
              <a:ext uri="{FF2B5EF4-FFF2-40B4-BE49-F238E27FC236}">
                <a16:creationId xmlns:a16="http://schemas.microsoft.com/office/drawing/2014/main" id="{0C5B04F3-34EF-0246-9048-D46BF144E3B8}"/>
              </a:ext>
            </a:extLst>
          </p:cNvPr>
          <p:cNvPicPr>
            <a:picLocks noChangeAspect="1"/>
          </p:cNvPicPr>
          <p:nvPr/>
        </p:nvPicPr>
        <p:blipFill>
          <a:blip r:embed="rId2">
            <a:extLst>
              <a:ext uri="{28A0092B-C50C-407E-A947-70E740481C1C}">
                <a14:useLocalDpi xmlns:a14="http://schemas.microsoft.com/office/drawing/2010/main" val="0"/>
              </a:ext>
            </a:extLst>
          </a:blip>
          <a:srcRect r="2069" b="1666"/>
          <a:stretch>
            <a:fillRect/>
          </a:stretch>
        </p:blipFill>
        <p:spPr bwMode="auto">
          <a:xfrm>
            <a:off x="2114550" y="171450"/>
            <a:ext cx="4686300" cy="4380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4102B82-CF5E-8D42-BD04-5D049AACEC7D}"/>
              </a:ext>
            </a:extLst>
          </p:cNvPr>
          <p:cNvSpPr>
            <a:spLocks noGrp="1"/>
          </p:cNvSpPr>
          <p:nvPr>
            <p:ph type="sldNum" sz="quarter" idx="4"/>
          </p:nvPr>
        </p:nvSpPr>
        <p:spPr/>
        <p:txBody>
          <a:bodyPr/>
          <a:lstStyle/>
          <a:p>
            <a:pPr>
              <a:spcBef>
                <a:spcPct val="0"/>
              </a:spcBef>
              <a:buClrTx/>
              <a:buSzTx/>
              <a:buFontTx/>
              <a:buNone/>
            </a:pPr>
            <a:fld id="{B0F82FE6-B108-5447-BE63-714EAE7E00A7}" type="slidenum">
              <a:rPr lang="en-US" altLang="en-US" smtClean="0">
                <a:solidFill>
                  <a:schemeClr val="tx2"/>
                </a:solidFill>
                <a:latin typeface="Calibri Regular"/>
              </a:rPr>
              <a:pPr>
                <a:spcBef>
                  <a:spcPct val="0"/>
                </a:spcBef>
                <a:buClrTx/>
                <a:buSzTx/>
                <a:buFontTx/>
                <a:buNone/>
              </a:pPr>
              <a:t>24</a:t>
            </a:fld>
            <a:endParaRPr lang="en-US" altLang="en-US" dirty="0">
              <a:solidFill>
                <a:schemeClr val="tx2"/>
              </a:solidFill>
              <a:latin typeface="Calibri Regular"/>
            </a:endParaRPr>
          </a:p>
        </p:txBody>
      </p:sp>
    </p:spTree>
    <p:extLst>
      <p:ext uri="{BB962C8B-B14F-4D97-AF65-F5344CB8AC3E}">
        <p14:creationId xmlns:p14="http://schemas.microsoft.com/office/powerpoint/2010/main" val="79661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 Tools</a:t>
            </a:r>
          </a:p>
        </p:txBody>
      </p:sp>
      <p:pic>
        <p:nvPicPr>
          <p:cNvPr id="5" name="Picture 4" descr="Screen Shot 2017-12-23 at 5.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057" y="300350"/>
            <a:ext cx="2592967" cy="2319303"/>
          </a:xfrm>
          <a:prstGeom prst="rect">
            <a:avLst/>
          </a:prstGeom>
        </p:spPr>
      </p:pic>
      <p:pic>
        <p:nvPicPr>
          <p:cNvPr id="6" name="Picture 5" descr="Screen Shot 2017-12-23 at 5.47.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311" y="2714024"/>
            <a:ext cx="2211707" cy="1953195"/>
          </a:xfrm>
          <a:prstGeom prst="rect">
            <a:avLst/>
          </a:prstGeom>
        </p:spPr>
      </p:pic>
      <p:pic>
        <p:nvPicPr>
          <p:cNvPr id="8" name="Content Placeholder 7" descr="Screen Shot 2017-12-23 at 5.48.08 PM.png"/>
          <p:cNvPicPr>
            <a:picLocks noGrp="1" noChangeAspect="1"/>
          </p:cNvPicPr>
          <p:nvPr>
            <p:ph idx="1"/>
          </p:nvPr>
        </p:nvPicPr>
        <p:blipFill>
          <a:blip r:embed="rId4">
            <a:extLst>
              <a:ext uri="{28A0092B-C50C-407E-A947-70E740481C1C}">
                <a14:useLocalDpi xmlns:a14="http://schemas.microsoft.com/office/drawing/2010/main" val="0"/>
              </a:ext>
            </a:extLst>
          </a:blip>
          <a:srcRect l="-26225" r="-26225"/>
          <a:stretch>
            <a:fillRect/>
          </a:stretch>
        </p:blipFill>
        <p:spPr>
          <a:xfrm>
            <a:off x="1011737" y="860908"/>
            <a:ext cx="3461820" cy="2180947"/>
          </a:xfrm>
        </p:spPr>
      </p:pic>
      <p:pic>
        <p:nvPicPr>
          <p:cNvPr id="9" name="Picture 5" descr="Invisible Clock II - Vibrating Reminder">
            <a:hlinkClick r:id="rId5"/>
            <a:extLst>
              <a:ext uri="{FF2B5EF4-FFF2-40B4-BE49-F238E27FC236}">
                <a16:creationId xmlns:a16="http://schemas.microsoft.com/office/drawing/2014/main" id="{9447893E-4524-7A46-BF89-F429DB7C8D4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28" t="3613" r="2154" b="3169"/>
          <a:stretch/>
        </p:blipFill>
        <p:spPr bwMode="auto">
          <a:xfrm>
            <a:off x="172004" y="2808332"/>
            <a:ext cx="1949044" cy="1949044"/>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6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EC10-FD8F-3D46-99C6-BEBADB74459F}"/>
              </a:ext>
            </a:extLst>
          </p:cNvPr>
          <p:cNvSpPr>
            <a:spLocks noGrp="1"/>
          </p:cNvSpPr>
          <p:nvPr>
            <p:ph type="title"/>
          </p:nvPr>
        </p:nvSpPr>
        <p:spPr/>
        <p:txBody>
          <a:bodyPr/>
          <a:lstStyle/>
          <a:p>
            <a:r>
              <a:rPr lang="en-US" dirty="0" err="1"/>
              <a:t>MoBeGo</a:t>
            </a:r>
            <a:r>
              <a:rPr lang="en-US" dirty="0"/>
              <a:t>, I-Connect and Score It</a:t>
            </a:r>
          </a:p>
        </p:txBody>
      </p:sp>
      <p:pic>
        <p:nvPicPr>
          <p:cNvPr id="5" name="Content Placeholder 4">
            <a:extLst>
              <a:ext uri="{FF2B5EF4-FFF2-40B4-BE49-F238E27FC236}">
                <a16:creationId xmlns:a16="http://schemas.microsoft.com/office/drawing/2014/main" id="{10E55F51-D679-D843-B74D-3A11D5673B8E}"/>
              </a:ext>
            </a:extLst>
          </p:cNvPr>
          <p:cNvPicPr>
            <a:picLocks noGrp="1" noChangeAspect="1"/>
          </p:cNvPicPr>
          <p:nvPr>
            <p:ph idx="1"/>
          </p:nvPr>
        </p:nvPicPr>
        <p:blipFill>
          <a:blip r:embed="rId2"/>
          <a:stretch>
            <a:fillRect/>
          </a:stretch>
        </p:blipFill>
        <p:spPr>
          <a:xfrm>
            <a:off x="278296" y="1083741"/>
            <a:ext cx="6052930" cy="2414833"/>
          </a:xfrm>
        </p:spPr>
      </p:pic>
      <p:pic>
        <p:nvPicPr>
          <p:cNvPr id="7" name="Picture 6">
            <a:extLst>
              <a:ext uri="{FF2B5EF4-FFF2-40B4-BE49-F238E27FC236}">
                <a16:creationId xmlns:a16="http://schemas.microsoft.com/office/drawing/2014/main" id="{1AA05116-6680-864A-B62F-A4733684E541}"/>
              </a:ext>
            </a:extLst>
          </p:cNvPr>
          <p:cNvPicPr>
            <a:picLocks noChangeAspect="1"/>
          </p:cNvPicPr>
          <p:nvPr/>
        </p:nvPicPr>
        <p:blipFill>
          <a:blip r:embed="rId3"/>
          <a:stretch>
            <a:fillRect/>
          </a:stretch>
        </p:blipFill>
        <p:spPr>
          <a:xfrm>
            <a:off x="4572000" y="2930118"/>
            <a:ext cx="3409122" cy="2213382"/>
          </a:xfrm>
          <a:prstGeom prst="rect">
            <a:avLst/>
          </a:prstGeom>
        </p:spPr>
      </p:pic>
    </p:spTree>
    <p:extLst>
      <p:ext uri="{BB962C8B-B14F-4D97-AF65-F5344CB8AC3E}">
        <p14:creationId xmlns:p14="http://schemas.microsoft.com/office/powerpoint/2010/main" val="316253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Monitoring</a:t>
            </a:r>
          </a:p>
        </p:txBody>
      </p:sp>
      <p:sp>
        <p:nvSpPr>
          <p:cNvPr id="3" name="Content Placeholder 2"/>
          <p:cNvSpPr>
            <a:spLocks noGrp="1"/>
          </p:cNvSpPr>
          <p:nvPr>
            <p:ph idx="1"/>
          </p:nvPr>
        </p:nvSpPr>
        <p:spPr/>
        <p:txBody>
          <a:bodyPr/>
          <a:lstStyle/>
          <a:p>
            <a:r>
              <a:rPr lang="en-US" dirty="0"/>
              <a:t>Set a realistic and attainable goal with the student</a:t>
            </a:r>
          </a:p>
          <a:p>
            <a:r>
              <a:rPr lang="en-US" dirty="0"/>
              <a:t>Identify what the student should be doing instead of the problem behaviors </a:t>
            </a:r>
          </a:p>
          <a:p>
            <a:r>
              <a:rPr lang="en-US"/>
              <a:t>Determine how frequently the student will self-monitor and record her behaviors </a:t>
            </a:r>
            <a:endParaRPr lang="en-US" dirty="0"/>
          </a:p>
          <a:p>
            <a:r>
              <a:rPr lang="en-US" dirty="0"/>
              <a:t>Combine tracking with a reward component for meeting a preset goal to increase self-regulation and self-control </a:t>
            </a:r>
          </a:p>
          <a:p>
            <a:r>
              <a:rPr lang="en-US" dirty="0"/>
              <a:t>Use of technological device or natural breaks or transitions to prompt self-reflection and self-recording of behavior </a:t>
            </a:r>
          </a:p>
          <a:p>
            <a:r>
              <a:rPr lang="en-US" dirty="0"/>
              <a:t>The student must comprehend the self-monitoring chart </a:t>
            </a:r>
          </a:p>
          <a:p>
            <a:endParaRPr lang="en-US" dirty="0"/>
          </a:p>
        </p:txBody>
      </p:sp>
    </p:spTree>
    <p:extLst>
      <p:ext uri="{BB962C8B-B14F-4D97-AF65-F5344CB8AC3E}">
        <p14:creationId xmlns:p14="http://schemas.microsoft.com/office/powerpoint/2010/main" val="63614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Note – Younger Students</a:t>
            </a:r>
          </a:p>
        </p:txBody>
      </p:sp>
      <p:pic>
        <p:nvPicPr>
          <p:cNvPr id="4" name="Content Placeholder 3" descr="Screen Shot 2017-12-23 at 5.37.44 PM.png"/>
          <p:cNvPicPr>
            <a:picLocks noGrp="1" noChangeAspect="1"/>
          </p:cNvPicPr>
          <p:nvPr>
            <p:ph idx="1"/>
          </p:nvPr>
        </p:nvPicPr>
        <p:blipFill>
          <a:blip r:embed="rId2">
            <a:extLst>
              <a:ext uri="{28A0092B-C50C-407E-A947-70E740481C1C}">
                <a14:useLocalDpi xmlns:a14="http://schemas.microsoft.com/office/drawing/2010/main" val="0"/>
              </a:ext>
            </a:extLst>
          </a:blip>
          <a:srcRect l="-11932" r="-11932"/>
          <a:stretch>
            <a:fillRect/>
          </a:stretch>
        </p:blipFill>
        <p:spPr/>
      </p:pic>
    </p:spTree>
    <p:extLst>
      <p:ext uri="{BB962C8B-B14F-4D97-AF65-F5344CB8AC3E}">
        <p14:creationId xmlns:p14="http://schemas.microsoft.com/office/powerpoint/2010/main" val="319610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Note – Older Students</a:t>
            </a:r>
          </a:p>
        </p:txBody>
      </p:sp>
      <p:pic>
        <p:nvPicPr>
          <p:cNvPr id="4" name="Content Placeholder 3" descr="Screen Shot 2017-12-23 at 5.35.50 PM.png"/>
          <p:cNvPicPr>
            <a:picLocks noGrp="1" noChangeAspect="1"/>
          </p:cNvPicPr>
          <p:nvPr>
            <p:ph idx="1"/>
          </p:nvPr>
        </p:nvPicPr>
        <p:blipFill>
          <a:blip r:embed="rId2">
            <a:extLst>
              <a:ext uri="{28A0092B-C50C-407E-A947-70E740481C1C}">
                <a14:useLocalDpi xmlns:a14="http://schemas.microsoft.com/office/drawing/2010/main" val="0"/>
              </a:ext>
            </a:extLst>
          </a:blip>
          <a:srcRect t="-1199" b="-1199"/>
          <a:stretch>
            <a:fillRect/>
          </a:stretch>
        </p:blipFill>
        <p:spPr/>
      </p:pic>
    </p:spTree>
    <p:extLst>
      <p:ext uri="{BB962C8B-B14F-4D97-AF65-F5344CB8AC3E}">
        <p14:creationId xmlns:p14="http://schemas.microsoft.com/office/powerpoint/2010/main" val="26937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0120" y="1289303"/>
            <a:ext cx="6434550" cy="3630780"/>
          </a:xfrm>
        </p:spPr>
        <p:txBody>
          <a:bodyPr>
            <a:normAutofit fontScale="40000" lnSpcReduction="20000"/>
          </a:bodyPr>
          <a:lstStyle/>
          <a:p>
            <a:pPr>
              <a:buNone/>
            </a:pPr>
            <a:r>
              <a:rPr lang="en-US" sz="4050" b="1" dirty="0"/>
              <a:t>	Be Responsible</a:t>
            </a:r>
          </a:p>
          <a:p>
            <a:pPr lvl="1"/>
            <a:r>
              <a:rPr lang="en-US" sz="4050" dirty="0"/>
              <a:t>Be an active participant</a:t>
            </a:r>
          </a:p>
          <a:p>
            <a:pPr lvl="1"/>
            <a:r>
              <a:rPr lang="en-US" sz="4050" dirty="0"/>
              <a:t>Return promptly from breaks/activities – Hand/Bell Signal</a:t>
            </a:r>
          </a:p>
          <a:p>
            <a:pPr lvl="1"/>
            <a:r>
              <a:rPr lang="en-US" sz="4050" dirty="0"/>
              <a:t>Use cell phone/laptop to support learning</a:t>
            </a:r>
          </a:p>
          <a:p>
            <a:pPr lvl="1">
              <a:buNone/>
            </a:pPr>
            <a:r>
              <a:rPr lang="en-US" sz="4050" b="1" dirty="0"/>
              <a:t>Be Respectful</a:t>
            </a:r>
          </a:p>
          <a:p>
            <a:pPr lvl="1"/>
            <a:r>
              <a:rPr lang="en-US" sz="4050" dirty="0"/>
              <a:t>Use time well &amp; meaningfully</a:t>
            </a:r>
          </a:p>
          <a:p>
            <a:pPr lvl="1"/>
            <a:r>
              <a:rPr lang="en-US" sz="4050" dirty="0"/>
              <a:t>Ask relevant/clarifying questions</a:t>
            </a:r>
          </a:p>
          <a:p>
            <a:pPr lvl="1"/>
            <a:r>
              <a:rPr lang="en-US" sz="4050" dirty="0"/>
              <a:t>Leave no trace- clean up your space</a:t>
            </a:r>
          </a:p>
          <a:p>
            <a:pPr lvl="1">
              <a:buNone/>
            </a:pPr>
            <a:r>
              <a:rPr lang="en-US" sz="4050" b="1" dirty="0"/>
              <a:t>Be Professional</a:t>
            </a:r>
          </a:p>
          <a:p>
            <a:pPr lvl="1"/>
            <a:r>
              <a:rPr lang="en-US" sz="4050" dirty="0"/>
              <a:t>Enter discussion with an open mind</a:t>
            </a:r>
          </a:p>
          <a:p>
            <a:pPr lvl="1"/>
            <a:r>
              <a:rPr lang="en-US" sz="4050" dirty="0"/>
              <a:t>Share the Air with others- all voices heard</a:t>
            </a:r>
          </a:p>
          <a:p>
            <a:pPr lvl="1"/>
            <a:r>
              <a:rPr lang="en-US" sz="4050" dirty="0"/>
              <a:t>Allow </a:t>
            </a:r>
            <a:r>
              <a:rPr lang="en-US" sz="4050" u="sng" dirty="0"/>
              <a:t>quiet</a:t>
            </a:r>
            <a:r>
              <a:rPr lang="en-US" sz="4050" dirty="0"/>
              <a:t> think time for self and others FIRST</a:t>
            </a:r>
          </a:p>
          <a:p>
            <a:pPr marL="257175" lvl="1" indent="0">
              <a:buNone/>
            </a:pPr>
            <a:endParaRPr lang="en-US" sz="4050" b="1" dirty="0"/>
          </a:p>
          <a:p>
            <a:pPr marL="257175" lvl="1" indent="0">
              <a:buNone/>
            </a:pPr>
            <a:r>
              <a:rPr lang="en-US" sz="4050" b="1" dirty="0"/>
              <a:t>Be The Student You Wish To Have</a:t>
            </a:r>
            <a:endParaRPr lang="en-US" sz="4050" dirty="0"/>
          </a:p>
          <a:p>
            <a:endParaRPr lang="en-US" dirty="0"/>
          </a:p>
        </p:txBody>
      </p:sp>
      <p:sp>
        <p:nvSpPr>
          <p:cNvPr id="3" name="Title 2"/>
          <p:cNvSpPr>
            <a:spLocks noGrp="1"/>
          </p:cNvSpPr>
          <p:nvPr>
            <p:ph type="title"/>
          </p:nvPr>
        </p:nvSpPr>
        <p:spPr/>
        <p:txBody>
          <a:bodyPr/>
          <a:lstStyle/>
          <a:p>
            <a:r>
              <a:rPr lang="en-US" dirty="0"/>
              <a:t>Group norms and expectations</a:t>
            </a:r>
          </a:p>
        </p:txBody>
      </p:sp>
      <p:sp>
        <p:nvSpPr>
          <p:cNvPr id="4" name="Footer Placeholder 3">
            <a:extLst>
              <a:ext uri="{FF2B5EF4-FFF2-40B4-BE49-F238E27FC236}">
                <a16:creationId xmlns:a16="http://schemas.microsoft.com/office/drawing/2014/main" id="{71A7F460-92B2-244B-80CA-064AF647CD2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374540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Pass Example</a:t>
            </a:r>
          </a:p>
        </p:txBody>
      </p:sp>
      <p:pic>
        <p:nvPicPr>
          <p:cNvPr id="4" name="Content Placeholder 3" descr="Screen Shot 2017-12-24 at 8.48.53 AM.png"/>
          <p:cNvPicPr>
            <a:picLocks noGrp="1" noChangeAspect="1"/>
          </p:cNvPicPr>
          <p:nvPr>
            <p:ph idx="1"/>
          </p:nvPr>
        </p:nvPicPr>
        <p:blipFill>
          <a:blip r:embed="rId2">
            <a:extLst>
              <a:ext uri="{28A0092B-C50C-407E-A947-70E740481C1C}">
                <a14:useLocalDpi xmlns:a14="http://schemas.microsoft.com/office/drawing/2010/main" val="0"/>
              </a:ext>
            </a:extLst>
          </a:blip>
          <a:srcRect l="-7941" r="-7941"/>
          <a:stretch>
            <a:fillRect/>
          </a:stretch>
        </p:blipFill>
        <p:spPr/>
      </p:pic>
      <p:sp>
        <p:nvSpPr>
          <p:cNvPr id="5" name="TextBox 4"/>
          <p:cNvSpPr txBox="1"/>
          <p:nvPr/>
        </p:nvSpPr>
        <p:spPr>
          <a:xfrm>
            <a:off x="1658470" y="4860898"/>
            <a:ext cx="2131802" cy="300082"/>
          </a:xfrm>
          <a:prstGeom prst="rect">
            <a:avLst/>
          </a:prstGeom>
          <a:noFill/>
        </p:spPr>
        <p:txBody>
          <a:bodyPr wrap="none" rtlCol="0">
            <a:spAutoFit/>
          </a:bodyPr>
          <a:lstStyle/>
          <a:p>
            <a:r>
              <a:rPr lang="en-US" sz="1350" dirty="0"/>
              <a:t>From Browning –Wright, D. </a:t>
            </a:r>
          </a:p>
        </p:txBody>
      </p:sp>
    </p:spTree>
    <p:extLst>
      <p:ext uri="{BB962C8B-B14F-4D97-AF65-F5344CB8AC3E}">
        <p14:creationId xmlns:p14="http://schemas.microsoft.com/office/powerpoint/2010/main" val="550287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Pass Intervention</a:t>
            </a:r>
          </a:p>
        </p:txBody>
      </p:sp>
      <p:sp>
        <p:nvSpPr>
          <p:cNvPr id="3" name="Content Placeholder 2"/>
          <p:cNvSpPr>
            <a:spLocks noGrp="1"/>
          </p:cNvSpPr>
          <p:nvPr>
            <p:ph idx="1"/>
          </p:nvPr>
        </p:nvSpPr>
        <p:spPr/>
        <p:txBody>
          <a:bodyPr/>
          <a:lstStyle/>
          <a:p>
            <a:r>
              <a:rPr lang="en-US" dirty="0"/>
              <a:t>Incentivize students to not use class passes by holding onto them and exchanging them for something even more desirable than escape/break </a:t>
            </a:r>
          </a:p>
          <a:p>
            <a:r>
              <a:rPr lang="en-US" dirty="0"/>
              <a:t>It works because students: </a:t>
            </a:r>
          </a:p>
          <a:p>
            <a:pPr lvl="1"/>
            <a:r>
              <a:rPr lang="en-US" dirty="0"/>
              <a:t>Can exercise choice by requesting a break with class pass </a:t>
            </a:r>
          </a:p>
          <a:p>
            <a:pPr lvl="1"/>
            <a:r>
              <a:rPr lang="en-US" dirty="0"/>
              <a:t>Tolerance for academic work is increased </a:t>
            </a:r>
          </a:p>
          <a:p>
            <a:pPr lvl="1"/>
            <a:r>
              <a:rPr lang="en-US" dirty="0"/>
              <a:t>Are able to earn access to desired reward/activity based on staying in the presence of the difficult, boring, or frustrating academic task </a:t>
            </a:r>
          </a:p>
          <a:p>
            <a:endParaRPr lang="en-US" dirty="0"/>
          </a:p>
        </p:txBody>
      </p:sp>
      <p:sp>
        <p:nvSpPr>
          <p:cNvPr id="4" name="TextBox 3"/>
          <p:cNvSpPr txBox="1"/>
          <p:nvPr/>
        </p:nvSpPr>
        <p:spPr>
          <a:xfrm>
            <a:off x="1658470" y="4722398"/>
            <a:ext cx="2131802" cy="300082"/>
          </a:xfrm>
          <a:prstGeom prst="rect">
            <a:avLst/>
          </a:prstGeom>
          <a:noFill/>
        </p:spPr>
        <p:txBody>
          <a:bodyPr wrap="none" rtlCol="0">
            <a:spAutoFit/>
          </a:bodyPr>
          <a:lstStyle/>
          <a:p>
            <a:r>
              <a:rPr lang="en-US" sz="1350" dirty="0"/>
              <a:t>From Browning –Wright, D. </a:t>
            </a:r>
          </a:p>
        </p:txBody>
      </p:sp>
    </p:spTree>
    <p:extLst>
      <p:ext uri="{BB962C8B-B14F-4D97-AF65-F5344CB8AC3E}">
        <p14:creationId xmlns:p14="http://schemas.microsoft.com/office/powerpoint/2010/main" val="3839614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Pass Intervention</a:t>
            </a:r>
          </a:p>
        </p:txBody>
      </p:sp>
      <p:sp>
        <p:nvSpPr>
          <p:cNvPr id="3" name="Content Placeholder 2"/>
          <p:cNvSpPr>
            <a:spLocks noGrp="1"/>
          </p:cNvSpPr>
          <p:nvPr>
            <p:ph idx="1"/>
          </p:nvPr>
        </p:nvSpPr>
        <p:spPr>
          <a:xfrm>
            <a:off x="1485900" y="1193426"/>
            <a:ext cx="5715000" cy="3600450"/>
          </a:xfrm>
        </p:spPr>
        <p:txBody>
          <a:bodyPr/>
          <a:lstStyle/>
          <a:p>
            <a:r>
              <a:rPr lang="en-US" dirty="0"/>
              <a:t>CPI is for students who engage disruptive classroom behavior</a:t>
            </a:r>
          </a:p>
          <a:p>
            <a:pPr lvl="1"/>
            <a:r>
              <a:rPr lang="en-US" dirty="0"/>
              <a:t>Work may be too difficult, views class as boring, or simply doesn’t like a subject </a:t>
            </a:r>
          </a:p>
          <a:p>
            <a:pPr lvl="1"/>
            <a:r>
              <a:rPr lang="en-US" dirty="0"/>
              <a:t>Allow students to escape/avoid academic tasks for a pre-determined amount of time by issuing class pass </a:t>
            </a:r>
          </a:p>
          <a:p>
            <a:pPr lvl="1"/>
            <a:r>
              <a:rPr lang="en-US" dirty="0"/>
              <a:t>Engage in a preferred activity for a certain amount of time </a:t>
            </a:r>
          </a:p>
          <a:p>
            <a:endParaRPr lang="en-US" dirty="0"/>
          </a:p>
          <a:p>
            <a:r>
              <a:rPr lang="en-US" dirty="0"/>
              <a:t>Students must be taught how to appropriately ask for and take a break.</a:t>
            </a:r>
          </a:p>
          <a:p>
            <a:r>
              <a:rPr lang="en-US" dirty="0"/>
              <a:t>Pre-determine the break length.</a:t>
            </a:r>
          </a:p>
          <a:p>
            <a:r>
              <a:rPr lang="en-US" dirty="0"/>
              <a:t>Determine the # of break cards.</a:t>
            </a:r>
          </a:p>
          <a:p>
            <a:endParaRPr lang="en-US" dirty="0"/>
          </a:p>
        </p:txBody>
      </p:sp>
      <p:sp>
        <p:nvSpPr>
          <p:cNvPr id="4" name="TextBox 3"/>
          <p:cNvSpPr txBox="1"/>
          <p:nvPr/>
        </p:nvSpPr>
        <p:spPr>
          <a:xfrm>
            <a:off x="1658470" y="4793876"/>
            <a:ext cx="2131802" cy="300082"/>
          </a:xfrm>
          <a:prstGeom prst="rect">
            <a:avLst/>
          </a:prstGeom>
          <a:noFill/>
        </p:spPr>
        <p:txBody>
          <a:bodyPr wrap="none" rtlCol="0">
            <a:spAutoFit/>
          </a:bodyPr>
          <a:lstStyle/>
          <a:p>
            <a:r>
              <a:rPr lang="en-US" sz="1350" dirty="0"/>
              <a:t>From Browning –Wright, D. </a:t>
            </a:r>
          </a:p>
        </p:txBody>
      </p:sp>
    </p:spTree>
    <p:extLst>
      <p:ext uri="{BB962C8B-B14F-4D97-AF65-F5344CB8AC3E}">
        <p14:creationId xmlns:p14="http://schemas.microsoft.com/office/powerpoint/2010/main" val="303766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Time</a:t>
            </a:r>
          </a:p>
        </p:txBody>
      </p:sp>
      <p:sp>
        <p:nvSpPr>
          <p:cNvPr id="3" name="Content Placeholder 2"/>
          <p:cNvSpPr>
            <a:spLocks noGrp="1"/>
          </p:cNvSpPr>
          <p:nvPr>
            <p:ph idx="1"/>
          </p:nvPr>
        </p:nvSpPr>
        <p:spPr/>
        <p:txBody>
          <a:bodyPr>
            <a:normAutofit/>
          </a:bodyPr>
          <a:lstStyle/>
          <a:p>
            <a:r>
              <a:rPr lang="en-US" sz="2400" dirty="0"/>
              <a:t>Based on what you just heard, which of these interventions do you think would be best to present to your staff first?</a:t>
            </a:r>
          </a:p>
          <a:p>
            <a:pPr marL="85725" indent="0">
              <a:buNone/>
            </a:pPr>
            <a:endParaRPr lang="en-US" sz="2400" dirty="0"/>
          </a:p>
          <a:p>
            <a:r>
              <a:rPr lang="en-US" sz="2400" dirty="0"/>
              <a:t>What would be the initial steps to introduce the intervention(s)?</a:t>
            </a:r>
          </a:p>
        </p:txBody>
      </p:sp>
      <p:sp>
        <p:nvSpPr>
          <p:cNvPr id="4" name="Oval 3"/>
          <p:cNvSpPr/>
          <p:nvPr/>
        </p:nvSpPr>
        <p:spPr>
          <a:xfrm>
            <a:off x="5737870" y="205980"/>
            <a:ext cx="1227707" cy="8572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15</a:t>
            </a:r>
          </a:p>
          <a:p>
            <a:pPr algn="ctr"/>
            <a:r>
              <a:rPr lang="en-US" sz="1350" dirty="0">
                <a:solidFill>
                  <a:schemeClr val="tx1"/>
                </a:solidFill>
              </a:rPr>
              <a:t>Minutes</a:t>
            </a:r>
          </a:p>
        </p:txBody>
      </p:sp>
    </p:spTree>
    <p:extLst>
      <p:ext uri="{BB962C8B-B14F-4D97-AF65-F5344CB8AC3E}">
        <p14:creationId xmlns:p14="http://schemas.microsoft.com/office/powerpoint/2010/main" val="4240595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Check-In and Check-</a:t>
            </a:r>
            <a:r>
              <a:rPr lang="en-US"/>
              <a:t>Out Programs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9560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Discussion Activity </a:t>
            </a:r>
          </a:p>
        </p:txBody>
      </p:sp>
      <p:pic>
        <p:nvPicPr>
          <p:cNvPr id="4" name="Content Placeholder 3" descr="Screen Shot 2015-12-28 at 9.18.18 PM.png"/>
          <p:cNvPicPr>
            <a:picLocks noGrp="1" noChangeAspect="1"/>
          </p:cNvPicPr>
          <p:nvPr>
            <p:ph idx="1"/>
          </p:nvPr>
        </p:nvPicPr>
        <p:blipFill>
          <a:blip r:embed="rId2">
            <a:extLst>
              <a:ext uri="{28A0092B-C50C-407E-A947-70E740481C1C}">
                <a14:useLocalDpi xmlns:a14="http://schemas.microsoft.com/office/drawing/2010/main" val="0"/>
              </a:ext>
            </a:extLst>
          </a:blip>
          <a:srcRect t="7307" b="7307"/>
          <a:stretch>
            <a:fillRect/>
          </a:stretch>
        </p:blipFill>
        <p:spPr>
          <a:xfrm>
            <a:off x="2436954" y="2302246"/>
            <a:ext cx="3660491" cy="2306110"/>
          </a:xfrm>
        </p:spPr>
      </p:pic>
      <p:sp>
        <p:nvSpPr>
          <p:cNvPr id="3" name="TextBox 2"/>
          <p:cNvSpPr txBox="1"/>
          <p:nvPr/>
        </p:nvSpPr>
        <p:spPr>
          <a:xfrm>
            <a:off x="1019908" y="1105332"/>
            <a:ext cx="6576646" cy="1015663"/>
          </a:xfrm>
          <a:prstGeom prst="rect">
            <a:avLst/>
          </a:prstGeom>
          <a:noFill/>
        </p:spPr>
        <p:txBody>
          <a:bodyPr wrap="square" rtlCol="0">
            <a:spAutoFit/>
          </a:bodyPr>
          <a:lstStyle/>
          <a:p>
            <a:r>
              <a:rPr lang="en-US" sz="2000" dirty="0"/>
              <a:t>One Word to Describe An Adult From Your Days As a Student That You Had A Positive Relationship With. Say the word and then describe why you chose that word.</a:t>
            </a:r>
          </a:p>
        </p:txBody>
      </p:sp>
    </p:spTree>
    <p:extLst>
      <p:ext uri="{BB962C8B-B14F-4D97-AF65-F5344CB8AC3E}">
        <p14:creationId xmlns:p14="http://schemas.microsoft.com/office/powerpoint/2010/main" val="3556014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Check-in and Check out Variations - What is the Difference?</a:t>
            </a:r>
          </a:p>
        </p:txBody>
      </p:sp>
      <p:sp>
        <p:nvSpPr>
          <p:cNvPr id="3" name="Content Placeholder 2"/>
          <p:cNvSpPr>
            <a:spLocks noGrp="1"/>
          </p:cNvSpPr>
          <p:nvPr>
            <p:ph idx="1"/>
          </p:nvPr>
        </p:nvSpPr>
        <p:spPr>
          <a:xfrm>
            <a:off x="1485900" y="1395133"/>
            <a:ext cx="5715000" cy="3405467"/>
          </a:xfrm>
        </p:spPr>
        <p:txBody>
          <a:bodyPr>
            <a:normAutofit/>
          </a:bodyPr>
          <a:lstStyle/>
          <a:p>
            <a:r>
              <a:rPr lang="en-US" dirty="0"/>
              <a:t>Check and Connect</a:t>
            </a:r>
          </a:p>
          <a:p>
            <a:endParaRPr lang="en-US" dirty="0"/>
          </a:p>
          <a:p>
            <a:r>
              <a:rPr lang="en-US" dirty="0"/>
              <a:t>Check, Connect and Expect</a:t>
            </a:r>
          </a:p>
          <a:p>
            <a:endParaRPr lang="en-US" dirty="0"/>
          </a:p>
          <a:p>
            <a:r>
              <a:rPr lang="en-US" dirty="0"/>
              <a:t>Check-In and Check-Out Variations</a:t>
            </a:r>
          </a:p>
          <a:p>
            <a:endParaRPr lang="en-US" dirty="0"/>
          </a:p>
          <a:p>
            <a:r>
              <a:rPr lang="en-US" dirty="0"/>
              <a:t>Behavior Education Program </a:t>
            </a:r>
          </a:p>
          <a:p>
            <a:endParaRPr lang="en-US" dirty="0"/>
          </a:p>
          <a:p>
            <a:r>
              <a:rPr lang="en-US" dirty="0"/>
              <a:t>Academic Behavior Education Program </a:t>
            </a:r>
          </a:p>
          <a:p>
            <a:endParaRPr lang="en-US" dirty="0"/>
          </a:p>
        </p:txBody>
      </p:sp>
    </p:spTree>
    <p:extLst>
      <p:ext uri="{BB962C8B-B14F-4D97-AF65-F5344CB8AC3E}">
        <p14:creationId xmlns:p14="http://schemas.microsoft.com/office/powerpoint/2010/main" val="1999517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07 at 9.1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273" y="0"/>
            <a:ext cx="4668527" cy="5143500"/>
          </a:xfrm>
          <a:prstGeom prst="rect">
            <a:avLst/>
          </a:prstGeom>
        </p:spPr>
      </p:pic>
    </p:spTree>
    <p:extLst>
      <p:ext uri="{BB962C8B-B14F-4D97-AF65-F5344CB8AC3E}">
        <p14:creationId xmlns:p14="http://schemas.microsoft.com/office/powerpoint/2010/main" val="3633015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The Heart of All - Relationships</a:t>
            </a:r>
          </a:p>
        </p:txBody>
      </p:sp>
      <p:pic>
        <p:nvPicPr>
          <p:cNvPr id="6" name="Content Placeholder 5" descr="Screen Shot 2015-04-13 at 9.08.26 AM.png"/>
          <p:cNvPicPr>
            <a:picLocks noGrp="1" noChangeAspect="1"/>
          </p:cNvPicPr>
          <p:nvPr>
            <p:ph idx="1"/>
          </p:nvPr>
        </p:nvPicPr>
        <p:blipFill>
          <a:blip r:embed="rId3">
            <a:extLst>
              <a:ext uri="{28A0092B-C50C-407E-A947-70E740481C1C}">
                <a14:useLocalDpi xmlns:a14="http://schemas.microsoft.com/office/drawing/2010/main" val="0"/>
              </a:ext>
            </a:extLst>
          </a:blip>
          <a:srcRect t="2899" b="2899"/>
          <a:stretch>
            <a:fillRect/>
          </a:stretch>
        </p:blipFill>
        <p:spPr/>
      </p:pic>
    </p:spTree>
    <p:extLst>
      <p:ext uri="{BB962C8B-B14F-4D97-AF65-F5344CB8AC3E}">
        <p14:creationId xmlns:p14="http://schemas.microsoft.com/office/powerpoint/2010/main" val="2573936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Check &amp; Connect Overview</a:t>
            </a:r>
          </a:p>
        </p:txBody>
      </p:sp>
      <p:sp>
        <p:nvSpPr>
          <p:cNvPr id="26627" name="Content Placeholder 2"/>
          <p:cNvSpPr>
            <a:spLocks noGrp="1"/>
          </p:cNvSpPr>
          <p:nvPr>
            <p:ph sz="half" idx="1"/>
          </p:nvPr>
        </p:nvSpPr>
        <p:spPr>
          <a:xfrm>
            <a:off x="1431230" y="1261326"/>
            <a:ext cx="3083620" cy="3486150"/>
          </a:xfrm>
        </p:spPr>
        <p:txBody>
          <a:bodyPr>
            <a:normAutofit/>
          </a:bodyPr>
          <a:lstStyle/>
          <a:p>
            <a:pPr marL="0" indent="0">
              <a:buNone/>
            </a:pPr>
            <a:r>
              <a:rPr lang="en-US" dirty="0"/>
              <a:t>Check &amp; Connect is a structured mentoring intervention to promote student success and engagement at school and with learning through relationship building and systematic use of data.</a:t>
            </a:r>
          </a:p>
        </p:txBody>
      </p:sp>
      <p:pic>
        <p:nvPicPr>
          <p:cNvPr id="26628"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14850" y="1648362"/>
            <a:ext cx="2851753" cy="2109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660901" y="3784600"/>
            <a:ext cx="3124199" cy="577081"/>
          </a:xfrm>
          <a:prstGeom prst="rect">
            <a:avLst/>
          </a:prstGeom>
          <a:noFill/>
        </p:spPr>
        <p:txBody>
          <a:bodyPr wrap="square" rtlCol="0">
            <a:spAutoFit/>
          </a:bodyPr>
          <a:lstStyle/>
          <a:p>
            <a:pPr lvl="0" algn="ctr"/>
            <a:r>
              <a:rPr lang="en-US" sz="1050" i="1" dirty="0"/>
              <a:t>This photograph and the remaining stock photos were used with permission from Microsoft.</a:t>
            </a:r>
          </a:p>
          <a:p>
            <a:pPr algn="ctr"/>
            <a:endParaRPr lang="en-US" sz="1050" i="1" dirty="0"/>
          </a:p>
        </p:txBody>
      </p:sp>
    </p:spTree>
    <p:extLst>
      <p:ext uri="{BB962C8B-B14F-4D97-AF65-F5344CB8AC3E}">
        <p14:creationId xmlns:p14="http://schemas.microsoft.com/office/powerpoint/2010/main" val="282905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8A6C-7876-0A4A-9AC9-6FDF00B47402}"/>
              </a:ext>
            </a:extLst>
          </p:cNvPr>
          <p:cNvSpPr>
            <a:spLocks noGrp="1"/>
          </p:cNvSpPr>
          <p:nvPr>
            <p:ph type="title"/>
          </p:nvPr>
        </p:nvSpPr>
        <p:spPr/>
        <p:txBody>
          <a:bodyPr/>
          <a:lstStyle/>
          <a:p>
            <a:r>
              <a:rPr lang="en-US" dirty="0"/>
              <a:t>Big Ideas from Day 1: Pair Up Across Schools</a:t>
            </a:r>
          </a:p>
        </p:txBody>
      </p:sp>
      <p:sp>
        <p:nvSpPr>
          <p:cNvPr id="3" name="Content Placeholder 2">
            <a:extLst>
              <a:ext uri="{FF2B5EF4-FFF2-40B4-BE49-F238E27FC236}">
                <a16:creationId xmlns:a16="http://schemas.microsoft.com/office/drawing/2014/main" id="{F38B4291-E1E3-004B-866A-D0CE6028EFCE}"/>
              </a:ext>
            </a:extLst>
          </p:cNvPr>
          <p:cNvSpPr>
            <a:spLocks noGrp="1"/>
          </p:cNvSpPr>
          <p:nvPr>
            <p:ph sz="half" idx="1"/>
          </p:nvPr>
        </p:nvSpPr>
        <p:spPr>
          <a:xfrm>
            <a:off x="457200" y="1391478"/>
            <a:ext cx="3657600" cy="3203382"/>
          </a:xfrm>
        </p:spPr>
        <p:txBody>
          <a:bodyPr/>
          <a:lstStyle/>
          <a:p>
            <a:pPr marL="85725" indent="0">
              <a:buNone/>
            </a:pPr>
            <a:r>
              <a:rPr lang="en-US" dirty="0"/>
              <a:t>Tier 1 in Classroom &amp;</a:t>
            </a:r>
          </a:p>
          <a:p>
            <a:pPr marL="85725" indent="0">
              <a:buNone/>
            </a:pPr>
            <a:r>
              <a:rPr lang="en-US" dirty="0"/>
              <a:t>Tier 2 Readiness</a:t>
            </a:r>
          </a:p>
          <a:p>
            <a:r>
              <a:rPr lang="en-US" dirty="0"/>
              <a:t>Share strategies identified about using the CMSA </a:t>
            </a:r>
          </a:p>
          <a:p>
            <a:r>
              <a:rPr lang="en-US" dirty="0"/>
              <a:t>What are key features of a school ready for implementing Tier 2?</a:t>
            </a:r>
          </a:p>
          <a:p>
            <a:endParaRPr lang="en-US" dirty="0"/>
          </a:p>
        </p:txBody>
      </p:sp>
      <p:sp>
        <p:nvSpPr>
          <p:cNvPr id="4" name="Content Placeholder 3">
            <a:extLst>
              <a:ext uri="{FF2B5EF4-FFF2-40B4-BE49-F238E27FC236}">
                <a16:creationId xmlns:a16="http://schemas.microsoft.com/office/drawing/2014/main" id="{173E4240-4755-7845-B4CC-66F3423C1D7E}"/>
              </a:ext>
            </a:extLst>
          </p:cNvPr>
          <p:cNvSpPr>
            <a:spLocks noGrp="1"/>
          </p:cNvSpPr>
          <p:nvPr>
            <p:ph sz="half" idx="2"/>
          </p:nvPr>
        </p:nvSpPr>
        <p:spPr>
          <a:xfrm>
            <a:off x="4359964" y="1338303"/>
            <a:ext cx="3839817" cy="3309731"/>
          </a:xfrm>
          <a:ln>
            <a:solidFill>
              <a:schemeClr val="tx1"/>
            </a:solidFill>
          </a:ln>
        </p:spPr>
        <p:txBody>
          <a:bodyPr/>
          <a:lstStyle/>
          <a:p>
            <a:pPr marL="85725" indent="0">
              <a:buNone/>
            </a:pPr>
            <a:r>
              <a:rPr lang="en-US" dirty="0"/>
              <a:t>Team Structures, Function and Intervention Matrix</a:t>
            </a:r>
          </a:p>
          <a:p>
            <a:r>
              <a:rPr lang="en-US" dirty="0"/>
              <a:t>Share how your school is developing its Tier 2 team?</a:t>
            </a:r>
          </a:p>
          <a:p>
            <a:r>
              <a:rPr lang="en-US" dirty="0"/>
              <a:t>What Tier 2 interventions do you have in place? </a:t>
            </a:r>
          </a:p>
          <a:p>
            <a:r>
              <a:rPr lang="en-US" dirty="0"/>
              <a:t>How do use function of behavior to match students to interventions?</a:t>
            </a:r>
          </a:p>
        </p:txBody>
      </p:sp>
      <p:sp>
        <p:nvSpPr>
          <p:cNvPr id="5" name="Rectangle 4">
            <a:extLst>
              <a:ext uri="{FF2B5EF4-FFF2-40B4-BE49-F238E27FC236}">
                <a16:creationId xmlns:a16="http://schemas.microsoft.com/office/drawing/2014/main" id="{5AEC443B-43D8-F540-AEA5-FFD8405971E4}"/>
              </a:ext>
            </a:extLst>
          </p:cNvPr>
          <p:cNvSpPr/>
          <p:nvPr/>
        </p:nvSpPr>
        <p:spPr>
          <a:xfrm>
            <a:off x="457200" y="1338303"/>
            <a:ext cx="3468757" cy="3309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E4D48FC-B463-8C42-BE66-2667DC4C9AA0}"/>
              </a:ext>
            </a:extLst>
          </p:cNvPr>
          <p:cNvSpPr/>
          <p:nvPr/>
        </p:nvSpPr>
        <p:spPr>
          <a:xfrm>
            <a:off x="4359964" y="1338303"/>
            <a:ext cx="3839817" cy="3309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428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Focus on School Completion </a:t>
            </a:r>
          </a:p>
        </p:txBody>
      </p:sp>
      <p:sp>
        <p:nvSpPr>
          <p:cNvPr id="31747" name="Content Placeholder 2"/>
          <p:cNvSpPr>
            <a:spLocks noGrp="1"/>
          </p:cNvSpPr>
          <p:nvPr>
            <p:ph sz="half" idx="1"/>
          </p:nvPr>
        </p:nvSpPr>
        <p:spPr>
          <a:xfrm>
            <a:off x="3921054" y="1248792"/>
            <a:ext cx="3725924" cy="3200659"/>
          </a:xfrm>
        </p:spPr>
        <p:txBody>
          <a:bodyPr>
            <a:normAutofit/>
          </a:bodyPr>
          <a:lstStyle/>
          <a:p>
            <a:pPr marL="0" indent="0">
              <a:buNone/>
            </a:pPr>
            <a:r>
              <a:rPr lang="en-US" sz="1950" dirty="0"/>
              <a:t>Check &amp; Connect emphasizes school completion rather than dropout prevention</a:t>
            </a:r>
          </a:p>
          <a:p>
            <a:r>
              <a:rPr lang="en-US" sz="1800" dirty="0"/>
              <a:t>School completion = high school graduation with academic and social competence </a:t>
            </a:r>
          </a:p>
          <a:p>
            <a:r>
              <a:rPr lang="en-US" sz="1800" dirty="0"/>
              <a:t>Merely keeping students in school until graduation is not sufficient</a:t>
            </a:r>
          </a:p>
        </p:txBody>
      </p:sp>
      <p:pic>
        <p:nvPicPr>
          <p:cNvPr id="6" name="Picture 2" descr="C:\Users\Angie\AppData\Local\Microsoft\Windows\Temporary Internet Files\Content.IE5\3ZGUQ2L2\MPj04222970000[1].jpg"/>
          <p:cNvPicPr>
            <a:picLocks noChangeAspect="1" noChangeArrowheads="1"/>
          </p:cNvPicPr>
          <p:nvPr/>
        </p:nvPicPr>
        <p:blipFill>
          <a:blip r:embed="rId3"/>
          <a:stretch>
            <a:fillRect/>
          </a:stretch>
        </p:blipFill>
        <p:spPr bwMode="auto">
          <a:xfrm>
            <a:off x="1583277" y="1262078"/>
            <a:ext cx="2096524" cy="3143250"/>
          </a:xfrm>
          <a:prstGeom prst="rect">
            <a:avLst/>
          </a:prstGeom>
          <a:noFill/>
        </p:spPr>
      </p:pic>
    </p:spTree>
    <p:extLst>
      <p:ext uri="{BB962C8B-B14F-4D97-AF65-F5344CB8AC3E}">
        <p14:creationId xmlns:p14="http://schemas.microsoft.com/office/powerpoint/2010/main" val="3301073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624301"/>
            <a:ext cx="6515100" cy="800100"/>
          </a:xfrm>
        </p:spPr>
        <p:txBody>
          <a:bodyPr>
            <a:normAutofit fontScale="90000"/>
          </a:bodyPr>
          <a:lstStyle/>
          <a:p>
            <a:r>
              <a:rPr lang="en-US" dirty="0"/>
              <a:t>Check and Connect – Video</a:t>
            </a:r>
            <a:br>
              <a:rPr lang="en-US" dirty="0"/>
            </a:br>
            <a:br>
              <a:rPr lang="en-US" dirty="0"/>
            </a:br>
            <a:r>
              <a:rPr lang="en-US" dirty="0"/>
              <a:t>http://</a:t>
            </a:r>
            <a:r>
              <a:rPr lang="en-US" dirty="0" err="1"/>
              <a:t>checkandconnect.umn.edu</a:t>
            </a:r>
            <a:r>
              <a:rPr lang="en-US" dirty="0"/>
              <a:t>/</a:t>
            </a:r>
          </a:p>
        </p:txBody>
      </p:sp>
    </p:spTree>
    <p:extLst>
      <p:ext uri="{BB962C8B-B14F-4D97-AF65-F5344CB8AC3E}">
        <p14:creationId xmlns:p14="http://schemas.microsoft.com/office/powerpoint/2010/main" val="3055082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Student Engagement in C&amp;C</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622772142"/>
              </p:ext>
            </p:extLst>
          </p:nvPr>
        </p:nvGraphicFramePr>
        <p:xfrm>
          <a:off x="1143000" y="1075135"/>
          <a:ext cx="6226969" cy="359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143001" y="1320801"/>
            <a:ext cx="1714499" cy="692497"/>
          </a:xfrm>
          <a:prstGeom prst="rect">
            <a:avLst/>
          </a:prstGeom>
          <a:noFill/>
        </p:spPr>
        <p:txBody>
          <a:bodyPr wrap="square" rtlCol="0">
            <a:spAutoFit/>
          </a:bodyPr>
          <a:lstStyle/>
          <a:p>
            <a:pPr algn="r"/>
            <a:r>
              <a:rPr lang="en-US" sz="1950" b="1" dirty="0"/>
              <a:t>Observable Engagement</a:t>
            </a:r>
          </a:p>
        </p:txBody>
      </p:sp>
      <p:sp>
        <p:nvSpPr>
          <p:cNvPr id="8" name="TextBox 7"/>
          <p:cNvSpPr txBox="1"/>
          <p:nvPr/>
        </p:nvSpPr>
        <p:spPr>
          <a:xfrm>
            <a:off x="5928470" y="1310701"/>
            <a:ext cx="1714499" cy="692497"/>
          </a:xfrm>
          <a:prstGeom prst="rect">
            <a:avLst/>
          </a:prstGeom>
          <a:noFill/>
        </p:spPr>
        <p:txBody>
          <a:bodyPr wrap="square" rtlCol="0">
            <a:spAutoFit/>
          </a:bodyPr>
          <a:lstStyle/>
          <a:p>
            <a:r>
              <a:rPr lang="en-US" sz="1950" b="1" dirty="0"/>
              <a:t>Internal Engagement</a:t>
            </a:r>
          </a:p>
        </p:txBody>
      </p:sp>
    </p:spTree>
    <p:extLst>
      <p:ext uri="{BB962C8B-B14F-4D97-AF65-F5344CB8AC3E}">
        <p14:creationId xmlns:p14="http://schemas.microsoft.com/office/powerpoint/2010/main" val="1728037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Warning Signs</a:t>
            </a:r>
          </a:p>
        </p:txBody>
      </p:sp>
      <p:sp>
        <p:nvSpPr>
          <p:cNvPr id="3" name="Content Placeholder 2"/>
          <p:cNvSpPr>
            <a:spLocks noGrp="1"/>
          </p:cNvSpPr>
          <p:nvPr>
            <p:ph idx="1"/>
          </p:nvPr>
        </p:nvSpPr>
        <p:spPr>
          <a:xfrm>
            <a:off x="1143000" y="1076389"/>
            <a:ext cx="6202689" cy="3446060"/>
          </a:xfrm>
        </p:spPr>
        <p:txBody>
          <a:bodyPr>
            <a:normAutofit lnSpcReduction="10000"/>
          </a:bodyPr>
          <a:lstStyle/>
          <a:p>
            <a:r>
              <a:rPr lang="en-US" sz="1800" b="1" dirty="0">
                <a:solidFill>
                  <a:srgbClr val="800000"/>
                </a:solidFill>
              </a:rPr>
              <a:t>Attendance</a:t>
            </a:r>
          </a:p>
          <a:p>
            <a:pPr lvl="1"/>
            <a:r>
              <a:rPr lang="en-US" sz="1575" dirty="0"/>
              <a:t>Absent 10% or more of school days </a:t>
            </a:r>
          </a:p>
          <a:p>
            <a:r>
              <a:rPr lang="en-US" sz="1800" b="1" dirty="0">
                <a:solidFill>
                  <a:srgbClr val="800000"/>
                </a:solidFill>
              </a:rPr>
              <a:t>Behavior</a:t>
            </a:r>
          </a:p>
          <a:p>
            <a:pPr lvl="1"/>
            <a:r>
              <a:rPr lang="en-US" sz="1575" dirty="0"/>
              <a:t>Two or more mild or more serious behavior infractions</a:t>
            </a:r>
          </a:p>
          <a:p>
            <a:r>
              <a:rPr lang="en-US" sz="1800" b="1" dirty="0">
                <a:solidFill>
                  <a:srgbClr val="800000"/>
                </a:solidFill>
              </a:rPr>
              <a:t>Course performance</a:t>
            </a:r>
          </a:p>
          <a:p>
            <a:pPr lvl="1"/>
            <a:r>
              <a:rPr lang="en-US" sz="1575" dirty="0"/>
              <a:t>An inability to read at grade level by the end of 3rd grade; </a:t>
            </a:r>
          </a:p>
          <a:p>
            <a:pPr lvl="1"/>
            <a:r>
              <a:rPr lang="en-US" sz="1575" dirty="0"/>
              <a:t>A failure in English or math in 6th through 9th grades; </a:t>
            </a:r>
          </a:p>
          <a:p>
            <a:pPr lvl="1"/>
            <a:r>
              <a:rPr lang="en-US" sz="1575" dirty="0"/>
              <a:t>A GPA of less than 2.0; </a:t>
            </a:r>
          </a:p>
          <a:p>
            <a:pPr lvl="1"/>
            <a:r>
              <a:rPr lang="en-US" sz="1575" dirty="0"/>
              <a:t>Two or more failures in 9th grade; and </a:t>
            </a:r>
          </a:p>
          <a:p>
            <a:pPr lvl="1"/>
            <a:r>
              <a:rPr lang="en-US" sz="1575" dirty="0"/>
              <a:t>Failure to earn on-time promotion to 10th grade. </a:t>
            </a:r>
          </a:p>
          <a:p>
            <a:pPr marL="0" indent="0" algn="r">
              <a:buNone/>
            </a:pPr>
            <a:r>
              <a:rPr lang="en-US" sz="1350" i="1" dirty="0"/>
              <a:t>(</a:t>
            </a:r>
            <a:r>
              <a:rPr lang="en-US" sz="1350" i="1" dirty="0" err="1"/>
              <a:t>Balfanz</a:t>
            </a:r>
            <a:r>
              <a:rPr lang="en-US" sz="1350" i="1" dirty="0"/>
              <a:t>, </a:t>
            </a:r>
            <a:r>
              <a:rPr lang="en-US" sz="1350" i="1" dirty="0" err="1"/>
              <a:t>Bridgeland</a:t>
            </a:r>
            <a:r>
              <a:rPr lang="en-US" sz="1350" i="1" dirty="0"/>
              <a:t>, Bruce, Fox, 2012)</a:t>
            </a:r>
          </a:p>
          <a:p>
            <a:pPr marL="0" indent="0" algn="ctr">
              <a:buNone/>
            </a:pPr>
            <a:r>
              <a:rPr lang="en-US" sz="1500" dirty="0"/>
              <a:t>More information about EWS: </a:t>
            </a:r>
            <a:r>
              <a:rPr lang="en-US" sz="1500" dirty="0">
                <a:hlinkClick r:id="rId3"/>
              </a:rPr>
              <a:t>http://www.betterhighschools.org/ews.asp</a:t>
            </a:r>
            <a:endParaRPr lang="en-US" sz="1500" dirty="0"/>
          </a:p>
        </p:txBody>
      </p:sp>
    </p:spTree>
    <p:extLst>
      <p:ext uri="{BB962C8B-B14F-4D97-AF65-F5344CB8AC3E}">
        <p14:creationId xmlns:p14="http://schemas.microsoft.com/office/powerpoint/2010/main" val="83497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dirty="0"/>
              <a:t>Attend-Engage-Invest Continuum</a:t>
            </a:r>
          </a:p>
        </p:txBody>
      </p:sp>
      <p:grpSp>
        <p:nvGrpSpPr>
          <p:cNvPr id="202755" name="Group 2"/>
          <p:cNvGrpSpPr>
            <a:grpSpLocks/>
          </p:cNvGrpSpPr>
          <p:nvPr/>
        </p:nvGrpSpPr>
        <p:grpSpPr bwMode="auto">
          <a:xfrm>
            <a:off x="1291965" y="1246963"/>
            <a:ext cx="6132003" cy="3361135"/>
            <a:chOff x="1267" y="2160"/>
            <a:chExt cx="12691" cy="7447"/>
          </a:xfrm>
        </p:grpSpPr>
        <p:grpSp>
          <p:nvGrpSpPr>
            <p:cNvPr id="202756" name="Group 3"/>
            <p:cNvGrpSpPr>
              <a:grpSpLocks/>
            </p:cNvGrpSpPr>
            <p:nvPr/>
          </p:nvGrpSpPr>
          <p:grpSpPr bwMode="auto">
            <a:xfrm>
              <a:off x="10799" y="2160"/>
              <a:ext cx="3159" cy="4674"/>
              <a:chOff x="10440" y="2880"/>
              <a:chExt cx="3512" cy="3734"/>
            </a:xfrm>
          </p:grpSpPr>
          <p:sp>
            <p:nvSpPr>
              <p:cNvPr id="206852" name="AutoShape 4"/>
              <p:cNvSpPr>
                <a:spLocks noChangeArrowheads="1"/>
              </p:cNvSpPr>
              <p:nvPr/>
            </p:nvSpPr>
            <p:spPr bwMode="auto">
              <a:xfrm>
                <a:off x="10440" y="2880"/>
                <a:ext cx="2865" cy="1785"/>
              </a:xfrm>
              <a:prstGeom prst="roundRect">
                <a:avLst>
                  <a:gd name="adj" fmla="val 16667"/>
                </a:avLst>
              </a:prstGeom>
              <a:solidFill>
                <a:srgbClr val="8064A2"/>
              </a:solidFill>
              <a:ln w="38100">
                <a:solidFill>
                  <a:srgbClr val="8064A2"/>
                </a:solidFill>
                <a:round/>
                <a:headEnd/>
                <a:tailEnd/>
              </a:ln>
              <a:effectLst>
                <a:outerShdw blurRad="38100" dist="26940" dir="5400000" algn="ctr" rotWithShape="0">
                  <a:srgbClr val="000000">
                    <a:alpha val="35001"/>
                  </a:srgbClr>
                </a:outerShdw>
              </a:effectLst>
            </p:spPr>
            <p:txBody>
              <a:bodyPr tIns="68580" bIns="68580"/>
              <a:lstStyle/>
              <a:p>
                <a:pPr algn="ctr">
                  <a:defRPr/>
                </a:pPr>
                <a:r>
                  <a:rPr lang="en-US" sz="2100" b="1">
                    <a:solidFill>
                      <a:srgbClr val="FFFFFF"/>
                    </a:solidFill>
                    <a:latin typeface="Arial" pitchFamily="-106" charset="0"/>
                    <a:ea typeface="Times New Roman" pitchFamily="-106" charset="0"/>
                  </a:rPr>
                  <a:t>Invest</a:t>
                </a:r>
              </a:p>
            </p:txBody>
          </p:sp>
          <p:sp>
            <p:nvSpPr>
              <p:cNvPr id="206853" name="AutoShape 5"/>
              <p:cNvSpPr>
                <a:spLocks noChangeArrowheads="1"/>
              </p:cNvSpPr>
              <p:nvPr/>
            </p:nvSpPr>
            <p:spPr bwMode="auto">
              <a:xfrm>
                <a:off x="10480" y="3944"/>
                <a:ext cx="3472" cy="2670"/>
              </a:xfrm>
              <a:prstGeom prst="roundRect">
                <a:avLst>
                  <a:gd name="adj" fmla="val 16667"/>
                </a:avLst>
              </a:prstGeom>
              <a:solidFill>
                <a:srgbClr val="FFFFFF"/>
              </a:solidFill>
              <a:ln w="38100">
                <a:solidFill>
                  <a:srgbClr val="8064A2"/>
                </a:solidFill>
                <a:round/>
                <a:headEnd/>
                <a:tailEnd/>
              </a:ln>
              <a:effectLst>
                <a:outerShdw blurRad="38100" dist="26940" dir="5400000" algn="ctr" rotWithShape="0">
                  <a:srgbClr val="000000">
                    <a:alpha val="35001"/>
                  </a:srgbClr>
                </a:outerShdw>
              </a:effectLst>
            </p:spPr>
            <p:txBody>
              <a:bodyPr tIns="68580" bIns="68580"/>
              <a:lstStyle/>
              <a:p>
                <a:pPr algn="ctr">
                  <a:defRPr/>
                </a:pPr>
                <a:r>
                  <a:rPr lang="en-US" sz="1200" dirty="0">
                    <a:solidFill>
                      <a:prstClr val="black"/>
                    </a:solidFill>
                    <a:latin typeface="Arial" pitchFamily="-106" charset="0"/>
                    <a:ea typeface="Times New Roman" pitchFamily="-106" charset="0"/>
                  </a:rPr>
                  <a:t>Students set goals for their future and invest time, effort, and talents into reaching those goals</a:t>
                </a:r>
              </a:p>
              <a:p>
                <a:pPr>
                  <a:defRPr/>
                </a:pPr>
                <a:endParaRPr lang="en-US" sz="1200" dirty="0">
                  <a:solidFill>
                    <a:prstClr val="black"/>
                  </a:solidFill>
                  <a:latin typeface="Times New Roman" pitchFamily="-106" charset="0"/>
                  <a:ea typeface="Times New Roman" pitchFamily="-106" charset="0"/>
                </a:endParaRPr>
              </a:p>
            </p:txBody>
          </p:sp>
        </p:grpSp>
        <p:sp>
          <p:nvSpPr>
            <p:cNvPr id="206854" name="AutoShape 6"/>
            <p:cNvSpPr>
              <a:spLocks noChangeArrowheads="1"/>
            </p:cNvSpPr>
            <p:nvPr/>
          </p:nvSpPr>
          <p:spPr bwMode="auto">
            <a:xfrm>
              <a:off x="3961" y="2160"/>
              <a:ext cx="2159" cy="1079"/>
            </a:xfrm>
            <a:prstGeom prst="rightArrow">
              <a:avLst>
                <a:gd name="adj1" fmla="val 35741"/>
                <a:gd name="adj2" fmla="val 58472"/>
              </a:avLst>
            </a:prstGeom>
            <a:gradFill rotWithShape="0">
              <a:gsLst>
                <a:gs pos="0">
                  <a:srgbClr val="9BBB59"/>
                </a:gs>
                <a:gs pos="100000">
                  <a:srgbClr val="1F497D"/>
                </a:gs>
              </a:gsLst>
              <a:lin ang="0" scaled="1"/>
            </a:gradFill>
            <a:ln>
              <a:noFill/>
            </a:ln>
            <a:effectLst>
              <a:outerShdw blurRad="38100" dist="26940" dir="5400000" algn="ctr" rotWithShape="0">
                <a:srgbClr val="000000">
                  <a:alpha val="35001"/>
                </a:srgbClr>
              </a:outerShdw>
            </a:effectLst>
            <a:extLst>
              <a:ext uri="{91240B29-F687-4f45-9708-019B960494DF}">
                <a14:hiddenLine xmlns="" xmlns:a14="http://schemas.microsoft.com/office/drawing/2010/main" w="19050">
                  <a:solidFill>
                    <a:srgbClr val="000000"/>
                  </a:solidFill>
                  <a:miter lim="800000"/>
                  <a:headEnd/>
                  <a:tailEnd/>
                </a14:hiddenLine>
              </a:ext>
            </a:extLst>
          </p:spPr>
          <p:txBody>
            <a:bodyPr tIns="68580" bIns="68580"/>
            <a:lstStyle/>
            <a:p>
              <a:pPr eaLnBrk="0" hangingPunct="0">
                <a:defRPr/>
              </a:pPr>
              <a:endParaRPr lang="en-US" sz="1350">
                <a:ea typeface="ＭＳ Ｐゴシック" pitchFamily="34" charset="-128"/>
              </a:endParaRPr>
            </a:p>
          </p:txBody>
        </p:sp>
        <p:sp>
          <p:nvSpPr>
            <p:cNvPr id="206855" name="AutoShape 7"/>
            <p:cNvSpPr>
              <a:spLocks noChangeArrowheads="1"/>
            </p:cNvSpPr>
            <p:nvPr/>
          </p:nvSpPr>
          <p:spPr bwMode="auto">
            <a:xfrm>
              <a:off x="8640" y="2160"/>
              <a:ext cx="2159" cy="1079"/>
            </a:xfrm>
            <a:prstGeom prst="rightArrow">
              <a:avLst>
                <a:gd name="adj1" fmla="val 35741"/>
                <a:gd name="adj2" fmla="val 64863"/>
              </a:avLst>
            </a:prstGeom>
            <a:gradFill rotWithShape="0">
              <a:gsLst>
                <a:gs pos="0">
                  <a:srgbClr val="1F497D"/>
                </a:gs>
                <a:gs pos="100000">
                  <a:srgbClr val="8064A2"/>
                </a:gs>
              </a:gsLst>
              <a:lin ang="0" scaled="1"/>
            </a:gradFill>
            <a:ln>
              <a:noFill/>
            </a:ln>
            <a:effectLst>
              <a:outerShdw blurRad="38100" dist="26940" dir="5400000" algn="ctr" rotWithShape="0">
                <a:srgbClr val="000000">
                  <a:alpha val="35001"/>
                </a:srgbClr>
              </a:outerShdw>
            </a:effectLst>
            <a:extLst>
              <a:ext uri="{91240B29-F687-4f45-9708-019B960494DF}">
                <a14:hiddenLine xmlns="" xmlns:a14="http://schemas.microsoft.com/office/drawing/2010/main" w="19050">
                  <a:solidFill>
                    <a:srgbClr val="000000"/>
                  </a:solidFill>
                  <a:miter lim="800000"/>
                  <a:headEnd/>
                  <a:tailEnd/>
                </a14:hiddenLine>
              </a:ext>
            </a:extLst>
          </p:spPr>
          <p:txBody>
            <a:bodyPr tIns="68580" bIns="68580"/>
            <a:lstStyle/>
            <a:p>
              <a:pPr eaLnBrk="0" hangingPunct="0">
                <a:defRPr/>
              </a:pPr>
              <a:endParaRPr lang="en-US" sz="1350">
                <a:ea typeface="ＭＳ Ｐゴシック" pitchFamily="34" charset="-128"/>
              </a:endParaRPr>
            </a:p>
          </p:txBody>
        </p:sp>
        <p:sp>
          <p:nvSpPr>
            <p:cNvPr id="202759" name="AutoShape 8"/>
            <p:cNvSpPr>
              <a:spLocks noChangeArrowheads="1"/>
            </p:cNvSpPr>
            <p:nvPr/>
          </p:nvSpPr>
          <p:spPr bwMode="auto">
            <a:xfrm>
              <a:off x="10942" y="7470"/>
              <a:ext cx="2873" cy="2137"/>
            </a:xfrm>
            <a:prstGeom prst="roundRect">
              <a:avLst>
                <a:gd name="adj" fmla="val 16667"/>
              </a:avLst>
            </a:prstGeom>
            <a:solidFill>
              <a:srgbClr val="FFFFFF"/>
            </a:solidFill>
            <a:ln w="19050">
              <a:solidFill>
                <a:srgbClr val="8064A2"/>
              </a:solidFill>
              <a:round/>
              <a:headEnd/>
              <a:tailEnd/>
            </a:ln>
          </p:spPr>
          <p:txBody>
            <a:bodyPr/>
            <a:lstStyle/>
            <a:p>
              <a:pPr algn="ctr"/>
              <a:r>
                <a:rPr lang="en-US" sz="1100" dirty="0">
                  <a:solidFill>
                    <a:prstClr val="black"/>
                  </a:solidFill>
                  <a:cs typeface="Times New Roman" charset="0"/>
                </a:rPr>
                <a:t>Goal:</a:t>
              </a:r>
            </a:p>
            <a:p>
              <a:pPr algn="ctr"/>
              <a:r>
                <a:rPr lang="en-US" sz="1100" dirty="0">
                  <a:solidFill>
                    <a:prstClr val="black"/>
                  </a:solidFill>
                  <a:cs typeface="Times New Roman" charset="0"/>
                </a:rPr>
                <a:t>Readiness for achieving college, career, and life goals</a:t>
              </a:r>
            </a:p>
          </p:txBody>
        </p:sp>
        <p:sp>
          <p:nvSpPr>
            <p:cNvPr id="202760" name="AutoShape 9"/>
            <p:cNvSpPr>
              <a:spLocks noChangeArrowheads="1"/>
            </p:cNvSpPr>
            <p:nvPr/>
          </p:nvSpPr>
          <p:spPr bwMode="auto">
            <a:xfrm>
              <a:off x="6262" y="7470"/>
              <a:ext cx="2865" cy="2137"/>
            </a:xfrm>
            <a:prstGeom prst="roundRect">
              <a:avLst>
                <a:gd name="adj" fmla="val 16667"/>
              </a:avLst>
            </a:prstGeom>
            <a:solidFill>
              <a:srgbClr val="FFFFFF"/>
            </a:solidFill>
            <a:ln w="19050">
              <a:solidFill>
                <a:srgbClr val="1F497D"/>
              </a:solidFill>
              <a:round/>
              <a:headEnd/>
              <a:tailEnd/>
            </a:ln>
          </p:spPr>
          <p:txBody>
            <a:bodyPr/>
            <a:lstStyle/>
            <a:p>
              <a:pPr algn="ctr"/>
              <a:r>
                <a:rPr lang="en-US" sz="1000" dirty="0">
                  <a:solidFill>
                    <a:prstClr val="black"/>
                  </a:solidFill>
                  <a:cs typeface="Times New Roman" charset="0"/>
                </a:rPr>
                <a:t>Goal:</a:t>
              </a:r>
            </a:p>
            <a:p>
              <a:pPr algn="ctr"/>
              <a:r>
                <a:rPr lang="en-US" sz="1000" dirty="0">
                  <a:solidFill>
                    <a:prstClr val="black"/>
                  </a:solidFill>
                  <a:cs typeface="Times New Roman" charset="0"/>
                </a:rPr>
                <a:t>School completion with academic, social, and emotional competence </a:t>
              </a:r>
            </a:p>
          </p:txBody>
        </p:sp>
        <p:sp>
          <p:nvSpPr>
            <p:cNvPr id="202761" name="AutoShape 10"/>
            <p:cNvSpPr>
              <a:spLocks noChangeArrowheads="1"/>
            </p:cNvSpPr>
            <p:nvPr/>
          </p:nvSpPr>
          <p:spPr bwMode="auto">
            <a:xfrm>
              <a:off x="1582" y="7470"/>
              <a:ext cx="2865" cy="2137"/>
            </a:xfrm>
            <a:prstGeom prst="roundRect">
              <a:avLst>
                <a:gd name="adj" fmla="val 16667"/>
              </a:avLst>
            </a:prstGeom>
            <a:solidFill>
              <a:srgbClr val="FFFFFF"/>
            </a:solidFill>
            <a:ln w="19050">
              <a:solidFill>
                <a:srgbClr val="9BBB59"/>
              </a:solidFill>
              <a:round/>
              <a:headEnd/>
              <a:tailEnd/>
            </a:ln>
          </p:spPr>
          <p:txBody>
            <a:bodyPr/>
            <a:lstStyle/>
            <a:p>
              <a:pPr algn="ctr"/>
              <a:endParaRPr lang="en-US" sz="900" dirty="0">
                <a:solidFill>
                  <a:prstClr val="black"/>
                </a:solidFill>
                <a:cs typeface="Times New Roman" charset="0"/>
              </a:endParaRPr>
            </a:p>
            <a:p>
              <a:pPr algn="ctr"/>
              <a:r>
                <a:rPr lang="en-US" sz="1400" dirty="0">
                  <a:solidFill>
                    <a:prstClr val="black"/>
                  </a:solidFill>
                  <a:cs typeface="Times New Roman" charset="0"/>
                </a:rPr>
                <a:t>Goal:</a:t>
              </a:r>
            </a:p>
            <a:p>
              <a:pPr algn="ctr"/>
              <a:r>
                <a:rPr lang="en-US" sz="1400" dirty="0">
                  <a:solidFill>
                    <a:prstClr val="black"/>
                  </a:solidFill>
                  <a:cs typeface="Times New Roman" charset="0"/>
                </a:rPr>
                <a:t>Dropout prevention</a:t>
              </a:r>
            </a:p>
          </p:txBody>
        </p:sp>
        <p:grpSp>
          <p:nvGrpSpPr>
            <p:cNvPr id="202762" name="Group 11"/>
            <p:cNvGrpSpPr>
              <a:grpSpLocks/>
            </p:cNvGrpSpPr>
            <p:nvPr/>
          </p:nvGrpSpPr>
          <p:grpSpPr bwMode="auto">
            <a:xfrm>
              <a:off x="6119" y="2160"/>
              <a:ext cx="2985" cy="4792"/>
              <a:chOff x="5759" y="2880"/>
              <a:chExt cx="3318" cy="3828"/>
            </a:xfrm>
          </p:grpSpPr>
          <p:sp>
            <p:nvSpPr>
              <p:cNvPr id="206860" name="AutoShape 12"/>
              <p:cNvSpPr>
                <a:spLocks noChangeArrowheads="1"/>
              </p:cNvSpPr>
              <p:nvPr/>
            </p:nvSpPr>
            <p:spPr bwMode="auto">
              <a:xfrm>
                <a:off x="5759" y="2880"/>
                <a:ext cx="2865" cy="1785"/>
              </a:xfrm>
              <a:prstGeom prst="roundRect">
                <a:avLst>
                  <a:gd name="adj" fmla="val 16667"/>
                </a:avLst>
              </a:prstGeom>
              <a:solidFill>
                <a:srgbClr val="1F497D"/>
              </a:solidFill>
              <a:ln w="38100">
                <a:solidFill>
                  <a:srgbClr val="1F497D"/>
                </a:solidFill>
                <a:round/>
                <a:headEnd/>
                <a:tailEnd/>
              </a:ln>
              <a:effectLst>
                <a:outerShdw blurRad="38100" dist="26940" dir="5400000" algn="ctr" rotWithShape="0">
                  <a:srgbClr val="000000">
                    <a:alpha val="35001"/>
                  </a:srgbClr>
                </a:outerShdw>
              </a:effectLst>
            </p:spPr>
            <p:txBody>
              <a:bodyPr tIns="68580" bIns="68580"/>
              <a:lstStyle/>
              <a:p>
                <a:pPr algn="ctr">
                  <a:defRPr/>
                </a:pPr>
                <a:r>
                  <a:rPr lang="en-US" sz="2100" b="1">
                    <a:solidFill>
                      <a:srgbClr val="FFFFFF"/>
                    </a:solidFill>
                    <a:latin typeface="Arial" pitchFamily="-106" charset="0"/>
                    <a:ea typeface="Times New Roman" pitchFamily="-106" charset="0"/>
                  </a:rPr>
                  <a:t>Engage</a:t>
                </a:r>
              </a:p>
            </p:txBody>
          </p:sp>
          <p:sp>
            <p:nvSpPr>
              <p:cNvPr id="206861" name="AutoShape 13"/>
              <p:cNvSpPr>
                <a:spLocks noChangeArrowheads="1"/>
              </p:cNvSpPr>
              <p:nvPr/>
            </p:nvSpPr>
            <p:spPr bwMode="auto">
              <a:xfrm>
                <a:off x="5790" y="3944"/>
                <a:ext cx="3287" cy="2764"/>
              </a:xfrm>
              <a:prstGeom prst="roundRect">
                <a:avLst>
                  <a:gd name="adj" fmla="val 16667"/>
                </a:avLst>
              </a:prstGeom>
              <a:solidFill>
                <a:srgbClr val="FFFFFF"/>
              </a:solidFill>
              <a:ln w="38100">
                <a:solidFill>
                  <a:srgbClr val="1F497D"/>
                </a:solidFill>
                <a:round/>
                <a:headEnd/>
                <a:tailEnd/>
              </a:ln>
              <a:effectLst>
                <a:outerShdw blurRad="38100" dist="26940" dir="5400000" algn="ctr" rotWithShape="0">
                  <a:srgbClr val="000000">
                    <a:alpha val="35001"/>
                  </a:srgbClr>
                </a:outerShdw>
              </a:effectLst>
            </p:spPr>
            <p:txBody>
              <a:bodyPr tIns="68580" bIns="68580"/>
              <a:lstStyle/>
              <a:p>
                <a:pPr algn="ctr">
                  <a:defRPr/>
                </a:pPr>
                <a:r>
                  <a:rPr lang="en-US" sz="1200" dirty="0">
                    <a:solidFill>
                      <a:prstClr val="black"/>
                    </a:solidFill>
                    <a:latin typeface="Arial" pitchFamily="-106" charset="0"/>
                    <a:ea typeface="Times New Roman" pitchFamily="-106" charset="0"/>
                  </a:rPr>
                  <a:t>Students engage academically, behaviorally, cognitively, and affectively in school</a:t>
                </a:r>
              </a:p>
              <a:p>
                <a:pPr>
                  <a:defRPr/>
                </a:pPr>
                <a:endParaRPr lang="en-US" sz="1200" dirty="0">
                  <a:solidFill>
                    <a:prstClr val="black"/>
                  </a:solidFill>
                  <a:latin typeface="Times New Roman" pitchFamily="-106" charset="0"/>
                  <a:ea typeface="Times New Roman" pitchFamily="-106" charset="0"/>
                </a:endParaRPr>
              </a:p>
            </p:txBody>
          </p:sp>
        </p:grpSp>
        <p:grpSp>
          <p:nvGrpSpPr>
            <p:cNvPr id="202763" name="Group 14"/>
            <p:cNvGrpSpPr>
              <a:grpSpLocks/>
            </p:cNvGrpSpPr>
            <p:nvPr/>
          </p:nvGrpSpPr>
          <p:grpSpPr bwMode="auto">
            <a:xfrm>
              <a:off x="1267" y="2160"/>
              <a:ext cx="3187" cy="4674"/>
              <a:chOff x="888" y="1455"/>
              <a:chExt cx="3542" cy="3734"/>
            </a:xfrm>
          </p:grpSpPr>
          <p:sp>
            <p:nvSpPr>
              <p:cNvPr id="206863" name="AutoShape 15"/>
              <p:cNvSpPr>
                <a:spLocks noChangeArrowheads="1"/>
              </p:cNvSpPr>
              <p:nvPr/>
            </p:nvSpPr>
            <p:spPr bwMode="auto">
              <a:xfrm>
                <a:off x="888" y="1455"/>
                <a:ext cx="3057" cy="1785"/>
              </a:xfrm>
              <a:prstGeom prst="roundRect">
                <a:avLst>
                  <a:gd name="adj" fmla="val 16667"/>
                </a:avLst>
              </a:prstGeom>
              <a:solidFill>
                <a:srgbClr val="9BBB59"/>
              </a:solidFill>
              <a:ln w="38100">
                <a:solidFill>
                  <a:srgbClr val="9BBB59"/>
                </a:solidFill>
                <a:round/>
                <a:headEnd/>
                <a:tailEnd/>
              </a:ln>
              <a:effectLst>
                <a:outerShdw blurRad="38100" dist="26940" dir="5400000" algn="ctr" rotWithShape="0">
                  <a:srgbClr val="000000">
                    <a:alpha val="35001"/>
                  </a:srgbClr>
                </a:outerShdw>
              </a:effectLst>
            </p:spPr>
            <p:txBody>
              <a:bodyPr tIns="68580" bIns="68580"/>
              <a:lstStyle/>
              <a:p>
                <a:pPr algn="ctr">
                  <a:defRPr/>
                </a:pPr>
                <a:r>
                  <a:rPr lang="en-US" sz="2400" b="1" dirty="0">
                    <a:solidFill>
                      <a:srgbClr val="FFFFFF"/>
                    </a:solidFill>
                    <a:latin typeface="Arial" pitchFamily="-106" charset="0"/>
                    <a:ea typeface="Times New Roman" pitchFamily="-106" charset="0"/>
                  </a:rPr>
                  <a:t>Attend</a:t>
                </a:r>
              </a:p>
            </p:txBody>
          </p:sp>
          <p:sp>
            <p:nvSpPr>
              <p:cNvPr id="206864" name="AutoShape 16"/>
              <p:cNvSpPr>
                <a:spLocks noChangeArrowheads="1"/>
              </p:cNvSpPr>
              <p:nvPr/>
            </p:nvSpPr>
            <p:spPr bwMode="auto">
              <a:xfrm>
                <a:off x="1143" y="2519"/>
                <a:ext cx="3287" cy="2670"/>
              </a:xfrm>
              <a:prstGeom prst="roundRect">
                <a:avLst>
                  <a:gd name="adj" fmla="val 16667"/>
                </a:avLst>
              </a:prstGeom>
              <a:solidFill>
                <a:srgbClr val="FFFFFF"/>
              </a:solidFill>
              <a:ln w="38100">
                <a:solidFill>
                  <a:srgbClr val="9BBB59"/>
                </a:solidFill>
                <a:round/>
                <a:headEnd/>
                <a:tailEnd/>
              </a:ln>
              <a:effectLst>
                <a:outerShdw blurRad="38100" dist="26940" dir="5400000" algn="ctr" rotWithShape="0">
                  <a:srgbClr val="000000">
                    <a:alpha val="35001"/>
                  </a:srgbClr>
                </a:outerShdw>
              </a:effectLst>
            </p:spPr>
            <p:txBody>
              <a:bodyPr tIns="68580" bIns="68580"/>
              <a:lstStyle/>
              <a:p>
                <a:pPr algn="ctr">
                  <a:defRPr/>
                </a:pPr>
                <a:endParaRPr lang="en-US" sz="1200" dirty="0">
                  <a:solidFill>
                    <a:prstClr val="black"/>
                  </a:solidFill>
                  <a:latin typeface="Arial" pitchFamily="-106" charset="0"/>
                  <a:ea typeface="Times New Roman" pitchFamily="-106" charset="0"/>
                </a:endParaRPr>
              </a:p>
              <a:p>
                <a:pPr algn="ctr">
                  <a:defRPr/>
                </a:pPr>
                <a:r>
                  <a:rPr lang="en-US" sz="1200" dirty="0">
                    <a:solidFill>
                      <a:prstClr val="black"/>
                    </a:solidFill>
                    <a:latin typeface="Arial" pitchFamily="-106" charset="0"/>
                    <a:ea typeface="Times New Roman" pitchFamily="-106" charset="0"/>
                  </a:rPr>
                  <a:t>Students attend school regularly and successfully complete high school</a:t>
                </a:r>
                <a:endParaRPr lang="en-US" sz="1200" dirty="0">
                  <a:solidFill>
                    <a:prstClr val="black"/>
                  </a:solidFill>
                  <a:latin typeface="Times New Roman" pitchFamily="-106" charset="0"/>
                  <a:ea typeface="Times New Roman" pitchFamily="-106" charset="0"/>
                </a:endParaRPr>
              </a:p>
              <a:p>
                <a:pPr>
                  <a:defRPr/>
                </a:pPr>
                <a:endParaRPr lang="en-US" sz="1200" dirty="0">
                  <a:solidFill>
                    <a:prstClr val="black"/>
                  </a:solidFill>
                  <a:latin typeface="Times New Roman" pitchFamily="-106" charset="0"/>
                  <a:ea typeface="Times New Roman" pitchFamily="-106" charset="0"/>
                </a:endParaRPr>
              </a:p>
            </p:txBody>
          </p:sp>
        </p:grpSp>
        <p:sp>
          <p:nvSpPr>
            <p:cNvPr id="206865" name="Line 17"/>
            <p:cNvSpPr>
              <a:spLocks noChangeShapeType="1"/>
            </p:cNvSpPr>
            <p:nvPr/>
          </p:nvSpPr>
          <p:spPr bwMode="auto">
            <a:xfrm>
              <a:off x="3044" y="6837"/>
              <a:ext cx="0" cy="720"/>
            </a:xfrm>
            <a:prstGeom prst="line">
              <a:avLst/>
            </a:prstGeom>
            <a:noFill/>
            <a:ln w="44450">
              <a:solidFill>
                <a:srgbClr val="000000"/>
              </a:solidFill>
              <a:round/>
              <a:headEnd type="triangle" w="med" len="med"/>
              <a:tailEnd type="triangle" w="med" len="med"/>
            </a:ln>
            <a:effectLst>
              <a:outerShdw blurRad="38100" dist="26940" dir="5400000" algn="ctr" rotWithShape="0">
                <a:srgbClr val="000000">
                  <a:alpha val="35001"/>
                </a:srgbClr>
              </a:outerShdw>
            </a:effectLst>
            <a:extLst>
              <a:ext uri="{909E8E84-426E-40dd-AFC4-6F175D3DCCD1}">
                <a14:hiddenFill xmlns="" xmlns:a14="http://schemas.microsoft.com/office/drawing/2010/main">
                  <a:noFill/>
                </a14:hiddenFill>
              </a:ext>
            </a:extLst>
          </p:spPr>
          <p:txBody>
            <a:bodyPr tIns="68580" bIns="68580"/>
            <a:lstStyle/>
            <a:p>
              <a:endParaRPr lang="en-US" sz="1350"/>
            </a:p>
          </p:txBody>
        </p:sp>
        <p:sp>
          <p:nvSpPr>
            <p:cNvPr id="206866" name="Line 18"/>
            <p:cNvSpPr>
              <a:spLocks noChangeShapeType="1"/>
            </p:cNvSpPr>
            <p:nvPr/>
          </p:nvSpPr>
          <p:spPr bwMode="auto">
            <a:xfrm>
              <a:off x="7724" y="6837"/>
              <a:ext cx="25" cy="720"/>
            </a:xfrm>
            <a:prstGeom prst="line">
              <a:avLst/>
            </a:prstGeom>
            <a:noFill/>
            <a:ln w="44450">
              <a:solidFill>
                <a:srgbClr val="000000"/>
              </a:solidFill>
              <a:round/>
              <a:headEnd type="triangle" w="med" len="med"/>
              <a:tailEnd type="triangle" w="med" len="med"/>
            </a:ln>
            <a:effectLst>
              <a:outerShdw blurRad="38100" dist="26940" dir="5400000" algn="ctr" rotWithShape="0">
                <a:srgbClr val="000000">
                  <a:alpha val="35001"/>
                </a:srgbClr>
              </a:outerShdw>
            </a:effectLst>
            <a:extLst>
              <a:ext uri="{909E8E84-426E-40dd-AFC4-6F175D3DCCD1}">
                <a14:hiddenFill xmlns="" xmlns:a14="http://schemas.microsoft.com/office/drawing/2010/main">
                  <a:noFill/>
                </a14:hiddenFill>
              </a:ext>
            </a:extLst>
          </p:spPr>
          <p:txBody>
            <a:bodyPr tIns="68580" bIns="68580"/>
            <a:lstStyle/>
            <a:p>
              <a:endParaRPr lang="en-US" sz="1350"/>
            </a:p>
          </p:txBody>
        </p:sp>
        <p:sp>
          <p:nvSpPr>
            <p:cNvPr id="206867" name="Line 19"/>
            <p:cNvSpPr>
              <a:spLocks noChangeShapeType="1"/>
            </p:cNvSpPr>
            <p:nvPr/>
          </p:nvSpPr>
          <p:spPr bwMode="auto">
            <a:xfrm>
              <a:off x="12403" y="6837"/>
              <a:ext cx="0" cy="720"/>
            </a:xfrm>
            <a:prstGeom prst="line">
              <a:avLst/>
            </a:prstGeom>
            <a:noFill/>
            <a:ln w="44450">
              <a:solidFill>
                <a:srgbClr val="000000"/>
              </a:solidFill>
              <a:round/>
              <a:headEnd type="triangle" w="med" len="med"/>
              <a:tailEnd type="triangle" w="med" len="med"/>
            </a:ln>
            <a:effectLst>
              <a:outerShdw blurRad="38100" dist="26940" dir="5400000" algn="ctr" rotWithShape="0">
                <a:srgbClr val="000000">
                  <a:alpha val="35001"/>
                </a:srgbClr>
              </a:outerShdw>
            </a:effectLst>
            <a:extLst>
              <a:ext uri="{909E8E84-426E-40dd-AFC4-6F175D3DCCD1}">
                <a14:hiddenFill xmlns="" xmlns:a14="http://schemas.microsoft.com/office/drawing/2010/main">
                  <a:noFill/>
                </a14:hiddenFill>
              </a:ext>
            </a:extLst>
          </p:spPr>
          <p:txBody>
            <a:bodyPr tIns="68580" bIns="68580"/>
            <a:lstStyle/>
            <a:p>
              <a:endParaRPr lang="en-US" sz="1350"/>
            </a:p>
          </p:txBody>
        </p:sp>
      </p:grpSp>
    </p:spTree>
    <p:extLst>
      <p:ext uri="{BB962C8B-B14F-4D97-AF65-F5344CB8AC3E}">
        <p14:creationId xmlns:p14="http://schemas.microsoft.com/office/powerpoint/2010/main" val="3306147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Who Can Serve as Mentor?</a:t>
            </a:r>
          </a:p>
        </p:txBody>
      </p:sp>
      <p:sp>
        <p:nvSpPr>
          <p:cNvPr id="3" name="Content Placeholder 2"/>
          <p:cNvSpPr>
            <a:spLocks noGrp="1"/>
          </p:cNvSpPr>
          <p:nvPr>
            <p:ph idx="1"/>
          </p:nvPr>
        </p:nvSpPr>
        <p:spPr/>
        <p:txBody>
          <a:bodyPr>
            <a:normAutofit/>
          </a:bodyPr>
          <a:lstStyle/>
          <a:p>
            <a:r>
              <a:rPr lang="en-US" sz="2000" dirty="0"/>
              <a:t>Outside hire </a:t>
            </a:r>
          </a:p>
          <a:p>
            <a:pPr lvl="1"/>
            <a:r>
              <a:rPr lang="en-US" sz="2000" dirty="0"/>
              <a:t>Experience in education or human services related field or equivalent education and experience</a:t>
            </a:r>
          </a:p>
          <a:p>
            <a:pPr lvl="1"/>
            <a:r>
              <a:rPr lang="en-US" sz="2000" dirty="0"/>
              <a:t>Experience working with youth </a:t>
            </a:r>
          </a:p>
          <a:p>
            <a:r>
              <a:rPr lang="en-US" sz="2000" dirty="0"/>
              <a:t>Existing staff</a:t>
            </a:r>
          </a:p>
          <a:p>
            <a:pPr lvl="1"/>
            <a:r>
              <a:rPr lang="en-US" sz="2000" dirty="0"/>
              <a:t>Teachers, case managers, counselors, school psychologists, social workers, educational assistants</a:t>
            </a:r>
          </a:p>
          <a:p>
            <a:r>
              <a:rPr lang="en-US" sz="2000" dirty="0"/>
              <a:t>Community volunteers</a:t>
            </a:r>
          </a:p>
        </p:txBody>
      </p:sp>
    </p:spTree>
    <p:extLst>
      <p:ext uri="{BB962C8B-B14F-4D97-AF65-F5344CB8AC3E}">
        <p14:creationId xmlns:p14="http://schemas.microsoft.com/office/powerpoint/2010/main" val="2468266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79461" y="2063505"/>
            <a:ext cx="5744765" cy="876300"/>
          </a:xfrm>
        </p:spPr>
        <p:txBody>
          <a:bodyPr/>
          <a:lstStyle/>
          <a:p>
            <a:r>
              <a:rPr lang="en-US" dirty="0"/>
              <a:t>  “Check” Procedures and the Monitoring Form</a:t>
            </a:r>
          </a:p>
        </p:txBody>
      </p:sp>
    </p:spTree>
    <p:extLst>
      <p:ext uri="{BB962C8B-B14F-4D97-AF65-F5344CB8AC3E}">
        <p14:creationId xmlns:p14="http://schemas.microsoft.com/office/powerpoint/2010/main" val="3251081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p:txBody>
          <a:bodyPr/>
          <a:lstStyle/>
          <a:p>
            <a:r>
              <a:rPr lang="en-US" dirty="0"/>
              <a:t>Systematic Monitoring</a:t>
            </a:r>
          </a:p>
        </p:txBody>
      </p:sp>
      <p:sp>
        <p:nvSpPr>
          <p:cNvPr id="160771" name="Content Placeholder 4"/>
          <p:cNvSpPr>
            <a:spLocks noGrp="1"/>
          </p:cNvSpPr>
          <p:nvPr>
            <p:ph idx="1"/>
          </p:nvPr>
        </p:nvSpPr>
        <p:spPr/>
        <p:txBody>
          <a:bodyPr>
            <a:normAutofit/>
          </a:bodyPr>
          <a:lstStyle/>
          <a:p>
            <a:r>
              <a:rPr lang="en-US" sz="2400" dirty="0"/>
              <a:t>“Check” = systematically monitoring target students’ level of engagement and educational progress</a:t>
            </a:r>
          </a:p>
          <a:p>
            <a:pPr lvl="1"/>
            <a:r>
              <a:rPr lang="en-US" sz="2400" dirty="0"/>
              <a:t>Core component that is non-negotiable</a:t>
            </a:r>
          </a:p>
          <a:p>
            <a:pPr lvl="1"/>
            <a:r>
              <a:rPr lang="en-US" sz="2400" dirty="0"/>
              <a:t>Essential for students at risk of disengagement or dropout</a:t>
            </a:r>
          </a:p>
        </p:txBody>
      </p:sp>
    </p:spTree>
    <p:extLst>
      <p:ext uri="{BB962C8B-B14F-4D97-AF65-F5344CB8AC3E}">
        <p14:creationId xmlns:p14="http://schemas.microsoft.com/office/powerpoint/2010/main" val="1189093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dirty="0"/>
              <a:t>Systematic Monitoring </a:t>
            </a:r>
            <a:r>
              <a:rPr lang="en-US" sz="1500" dirty="0"/>
              <a:t>(cont.)</a:t>
            </a:r>
          </a:p>
        </p:txBody>
      </p:sp>
      <p:sp>
        <p:nvSpPr>
          <p:cNvPr id="161795" name="Content Placeholder 2"/>
          <p:cNvSpPr>
            <a:spLocks noGrp="1"/>
          </p:cNvSpPr>
          <p:nvPr>
            <p:ph idx="1"/>
          </p:nvPr>
        </p:nvSpPr>
        <p:spPr/>
        <p:txBody>
          <a:bodyPr>
            <a:normAutofit/>
          </a:bodyPr>
          <a:lstStyle/>
          <a:p>
            <a:r>
              <a:rPr lang="en-US" sz="2000" dirty="0"/>
              <a:t>What is checked? “Check” data are selected indicators of alterable risk for disengagement:</a:t>
            </a:r>
          </a:p>
          <a:p>
            <a:pPr lvl="1"/>
            <a:r>
              <a:rPr lang="en-US" sz="2000" dirty="0"/>
              <a:t>Absences</a:t>
            </a:r>
          </a:p>
          <a:p>
            <a:pPr lvl="1"/>
            <a:r>
              <a:rPr lang="en-US" sz="2000" dirty="0"/>
              <a:t>Tardiness</a:t>
            </a:r>
          </a:p>
          <a:p>
            <a:pPr lvl="1"/>
            <a:r>
              <a:rPr lang="en-US" sz="2000" dirty="0"/>
              <a:t>Missing assignments</a:t>
            </a:r>
          </a:p>
          <a:p>
            <a:r>
              <a:rPr lang="en-US" sz="2000" dirty="0"/>
              <a:t>How are students' data generally accessed?</a:t>
            </a:r>
          </a:p>
          <a:p>
            <a:pPr lvl="1"/>
            <a:r>
              <a:rPr lang="en-US" sz="2000" dirty="0"/>
              <a:t>Online student information system</a:t>
            </a:r>
          </a:p>
          <a:p>
            <a:pPr lvl="1"/>
            <a:r>
              <a:rPr lang="en-US" sz="2000" dirty="0"/>
              <a:t>Student records</a:t>
            </a:r>
          </a:p>
          <a:p>
            <a:pPr lvl="1"/>
            <a:r>
              <a:rPr lang="en-US" sz="2000" dirty="0"/>
              <a:t>School personnel such as attendance clerks and teachers</a:t>
            </a:r>
          </a:p>
        </p:txBody>
      </p:sp>
      <p:sp>
        <p:nvSpPr>
          <p:cNvPr id="2" name="TextBox 1"/>
          <p:cNvSpPr txBox="1"/>
          <p:nvPr/>
        </p:nvSpPr>
        <p:spPr>
          <a:xfrm>
            <a:off x="4364771" y="1871297"/>
            <a:ext cx="2716157" cy="987450"/>
          </a:xfrm>
          <a:prstGeom prst="rect">
            <a:avLst/>
          </a:prstGeom>
          <a:noFill/>
        </p:spPr>
        <p:txBody>
          <a:bodyPr wrap="none" tIns="34290" bIns="34290" rtlCol="0" anchor="t" anchorCtr="1">
            <a:noAutofit/>
          </a:bodyPr>
          <a:lstStyle/>
          <a:p>
            <a:pPr marL="600075" lvl="1" indent="-257175">
              <a:lnSpc>
                <a:spcPts val="2250"/>
              </a:lnSpc>
              <a:buClr>
                <a:srgbClr val="800000"/>
              </a:buClr>
              <a:buSzPct val="100000"/>
              <a:buFont typeface="Lucida Grande"/>
              <a:buChar char="-"/>
            </a:pPr>
            <a:r>
              <a:rPr lang="en-US" dirty="0"/>
              <a:t>Grades</a:t>
            </a:r>
          </a:p>
          <a:p>
            <a:pPr marL="600075" lvl="1" indent="-257175">
              <a:lnSpc>
                <a:spcPts val="2250"/>
              </a:lnSpc>
              <a:buClr>
                <a:srgbClr val="800000"/>
              </a:buClr>
              <a:buSzPct val="100000"/>
              <a:buFont typeface="Lucida Grande"/>
              <a:buChar char="-"/>
            </a:pPr>
            <a:r>
              <a:rPr lang="en-US" dirty="0"/>
              <a:t>Credits accrued</a:t>
            </a:r>
          </a:p>
          <a:p>
            <a:pPr marL="600075" lvl="1" indent="-257175">
              <a:lnSpc>
                <a:spcPts val="2250"/>
              </a:lnSpc>
              <a:buClr>
                <a:srgbClr val="800000"/>
              </a:buClr>
              <a:buSzPct val="100000"/>
              <a:buFont typeface="Lucida Grande"/>
              <a:buChar char="-"/>
            </a:pPr>
            <a:r>
              <a:rPr lang="en-US" dirty="0"/>
              <a:t>Behavioral referrals</a:t>
            </a:r>
          </a:p>
        </p:txBody>
      </p:sp>
    </p:spTree>
    <p:extLst>
      <p:ext uri="{BB962C8B-B14F-4D97-AF65-F5344CB8AC3E}">
        <p14:creationId xmlns:p14="http://schemas.microsoft.com/office/powerpoint/2010/main" val="681428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9"/>
          <p:cNvSpPr>
            <a:spLocks noGrp="1"/>
          </p:cNvSpPr>
          <p:nvPr>
            <p:ph type="title"/>
          </p:nvPr>
        </p:nvSpPr>
        <p:spPr/>
        <p:txBody>
          <a:bodyPr/>
          <a:lstStyle/>
          <a:p>
            <a:r>
              <a:rPr lang="en-US" dirty="0"/>
              <a:t>Systematic Monitoring </a:t>
            </a:r>
            <a:r>
              <a:rPr lang="en-US" sz="1500" dirty="0"/>
              <a:t>(cont.)</a:t>
            </a:r>
          </a:p>
        </p:txBody>
      </p:sp>
      <p:sp>
        <p:nvSpPr>
          <p:cNvPr id="162819" name="Content Placeholder 10"/>
          <p:cNvSpPr>
            <a:spLocks noGrp="1"/>
          </p:cNvSpPr>
          <p:nvPr>
            <p:ph idx="1"/>
          </p:nvPr>
        </p:nvSpPr>
        <p:spPr/>
        <p:txBody>
          <a:bodyPr>
            <a:normAutofit/>
          </a:bodyPr>
          <a:lstStyle/>
          <a:p>
            <a:r>
              <a:rPr lang="en-US" sz="2000" dirty="0"/>
              <a:t>How often is a student’s performance checked?</a:t>
            </a:r>
          </a:p>
          <a:p>
            <a:pPr lvl="1"/>
            <a:r>
              <a:rPr lang="en-US" sz="2000" dirty="0"/>
              <a:t>At least weekly</a:t>
            </a:r>
          </a:p>
          <a:p>
            <a:pPr lvl="1"/>
            <a:r>
              <a:rPr lang="en-US" sz="2000" dirty="0"/>
              <a:t>More often, even daily, if the student is showing increased signs of disengagement</a:t>
            </a:r>
          </a:p>
          <a:p>
            <a:r>
              <a:rPr lang="en-US" sz="2000" dirty="0"/>
              <a:t>How can the monitoring form be used?</a:t>
            </a:r>
          </a:p>
          <a:p>
            <a:pPr lvl="1"/>
            <a:r>
              <a:rPr lang="en-US" sz="2000" dirty="0"/>
              <a:t>As a communication tool with students, parents, and teachers</a:t>
            </a:r>
          </a:p>
          <a:p>
            <a:pPr lvl="1"/>
            <a:r>
              <a:rPr lang="en-US" sz="2000" dirty="0"/>
              <a:t>To demonstrate student progress over time</a:t>
            </a:r>
          </a:p>
          <a:p>
            <a:pPr lvl="1"/>
            <a:r>
              <a:rPr lang="en-US" sz="2000" dirty="0"/>
              <a:t>To monitor fidelity of implementation</a:t>
            </a:r>
          </a:p>
        </p:txBody>
      </p:sp>
    </p:spTree>
    <p:extLst>
      <p:ext uri="{BB962C8B-B14F-4D97-AF65-F5344CB8AC3E}">
        <p14:creationId xmlns:p14="http://schemas.microsoft.com/office/powerpoint/2010/main" val="242527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26" y="1"/>
            <a:ext cx="5911756" cy="1177862"/>
          </a:xfrm>
        </p:spPr>
        <p:txBody>
          <a:bodyPr/>
          <a:lstStyle/>
          <a:p>
            <a:pPr algn="ctr"/>
            <a:r>
              <a:rPr lang="en-US" dirty="0"/>
              <a:t>PBIS/MTSS-B  In Everett Public Schools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4876" y="1311592"/>
            <a:ext cx="4774248" cy="3660458"/>
          </a:xfrm>
        </p:spPr>
      </p:pic>
      <p:sp>
        <p:nvSpPr>
          <p:cNvPr id="6" name="Footer Placeholder 5">
            <a:extLst>
              <a:ext uri="{FF2B5EF4-FFF2-40B4-BE49-F238E27FC236}">
                <a16:creationId xmlns:a16="http://schemas.microsoft.com/office/drawing/2014/main" id="{CC25FFA7-16E3-FD4E-BAF5-B37F04297BD1}"/>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92088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dirty="0"/>
              <a:t>Systematic Monitoring </a:t>
            </a:r>
            <a:r>
              <a:rPr lang="en-US" sz="1500" dirty="0"/>
              <a:t>(cont.)</a:t>
            </a:r>
          </a:p>
        </p:txBody>
      </p:sp>
      <p:sp>
        <p:nvSpPr>
          <p:cNvPr id="163843" name="Content Placeholder 2"/>
          <p:cNvSpPr>
            <a:spLocks noGrp="1"/>
          </p:cNvSpPr>
          <p:nvPr>
            <p:ph idx="1"/>
          </p:nvPr>
        </p:nvSpPr>
        <p:spPr>
          <a:xfrm>
            <a:off x="1485900" y="1063229"/>
            <a:ext cx="6172200" cy="3531394"/>
          </a:xfrm>
        </p:spPr>
        <p:txBody>
          <a:bodyPr/>
          <a:lstStyle/>
          <a:p>
            <a:r>
              <a:rPr lang="en-US" dirty="0"/>
              <a:t>How are indicators checked?</a:t>
            </a:r>
          </a:p>
        </p:txBody>
      </p:sp>
      <p:pic>
        <p:nvPicPr>
          <p:cNvPr id="5" name="Picture 4"/>
          <p:cNvPicPr>
            <a:picLocks noChangeAspect="1"/>
          </p:cNvPicPr>
          <p:nvPr/>
        </p:nvPicPr>
        <p:blipFill>
          <a:blip r:embed="rId3"/>
          <a:stretch>
            <a:fillRect/>
          </a:stretch>
        </p:blipFill>
        <p:spPr>
          <a:xfrm>
            <a:off x="1714500" y="1506110"/>
            <a:ext cx="5615062" cy="3098613"/>
          </a:xfrm>
          <a:prstGeom prst="rect">
            <a:avLst/>
          </a:prstGeom>
        </p:spPr>
      </p:pic>
    </p:spTree>
    <p:extLst>
      <p:ext uri="{BB962C8B-B14F-4D97-AF65-F5344CB8AC3E}">
        <p14:creationId xmlns:p14="http://schemas.microsoft.com/office/powerpoint/2010/main" val="245137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62626" y="2013347"/>
            <a:ext cx="5744765" cy="876300"/>
          </a:xfrm>
        </p:spPr>
        <p:txBody>
          <a:bodyPr/>
          <a:lstStyle/>
          <a:p>
            <a:r>
              <a:rPr lang="en-US" dirty="0"/>
              <a:t>Implement “Connect” Interventions</a:t>
            </a:r>
          </a:p>
        </p:txBody>
      </p:sp>
      <p:sp>
        <p:nvSpPr>
          <p:cNvPr id="7"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264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dirty="0"/>
              <a:t>Connect</a:t>
            </a:r>
          </a:p>
        </p:txBody>
      </p:sp>
      <p:sp>
        <p:nvSpPr>
          <p:cNvPr id="167939" name="Content Placeholder 2"/>
          <p:cNvSpPr>
            <a:spLocks noGrp="1"/>
          </p:cNvSpPr>
          <p:nvPr>
            <p:ph idx="1"/>
          </p:nvPr>
        </p:nvSpPr>
        <p:spPr/>
        <p:txBody>
          <a:bodyPr/>
          <a:lstStyle/>
          <a:p>
            <a:r>
              <a:rPr lang="en-US" dirty="0"/>
              <a:t>Personalized, data-based intervention</a:t>
            </a:r>
          </a:p>
          <a:p>
            <a:r>
              <a:rPr lang="en-US" dirty="0"/>
              <a:t>Mentors consider:</a:t>
            </a:r>
          </a:p>
          <a:p>
            <a:pPr lvl="1"/>
            <a:r>
              <a:rPr lang="en-US" dirty="0"/>
              <a:t>“Check” data </a:t>
            </a:r>
          </a:p>
          <a:p>
            <a:pPr lvl="2"/>
            <a:r>
              <a:rPr lang="en-US" dirty="0"/>
              <a:t>Patterns in the data</a:t>
            </a:r>
          </a:p>
          <a:p>
            <a:pPr lvl="2"/>
            <a:r>
              <a:rPr lang="en-US" dirty="0"/>
              <a:t>Level of risk </a:t>
            </a:r>
          </a:p>
          <a:p>
            <a:pPr lvl="1"/>
            <a:r>
              <a:rPr lang="en-US" dirty="0"/>
              <a:t>Student’s needs and perspective</a:t>
            </a:r>
          </a:p>
          <a:p>
            <a:pPr lvl="1"/>
            <a:r>
              <a:rPr lang="en-US" dirty="0"/>
              <a:t>Family influences and circumstances</a:t>
            </a:r>
          </a:p>
          <a:p>
            <a:pPr lvl="1"/>
            <a:r>
              <a:rPr lang="en-US" dirty="0"/>
              <a:t>Available school and community resources</a:t>
            </a:r>
          </a:p>
        </p:txBody>
      </p:sp>
    </p:spTree>
    <p:extLst>
      <p:ext uri="{BB962C8B-B14F-4D97-AF65-F5344CB8AC3E}">
        <p14:creationId xmlns:p14="http://schemas.microsoft.com/office/powerpoint/2010/main" val="412950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385" y="988927"/>
            <a:ext cx="5385560" cy="41545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1264077" y="209856"/>
            <a:ext cx="6506789" cy="644506"/>
          </a:xfrm>
        </p:spPr>
        <p:txBody>
          <a:bodyPr>
            <a:normAutofit/>
          </a:bodyPr>
          <a:lstStyle/>
          <a:p>
            <a:r>
              <a:rPr lang="en-US" sz="3000" dirty="0"/>
              <a:t>Report “Connect” Data Monthly</a:t>
            </a:r>
          </a:p>
        </p:txBody>
      </p:sp>
    </p:spTree>
    <p:extLst>
      <p:ext uri="{BB962C8B-B14F-4D97-AF65-F5344CB8AC3E}">
        <p14:creationId xmlns:p14="http://schemas.microsoft.com/office/powerpoint/2010/main" val="771766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Activity: </a:t>
            </a:r>
            <a:br>
              <a:rPr lang="en-US" dirty="0"/>
            </a:br>
            <a:r>
              <a:rPr lang="en-US" dirty="0"/>
              <a:t>Identifying Strengths</a:t>
            </a:r>
          </a:p>
        </p:txBody>
      </p:sp>
      <p:sp>
        <p:nvSpPr>
          <p:cNvPr id="8" name="Content Placeholder 7"/>
          <p:cNvSpPr>
            <a:spLocks noGrp="1"/>
          </p:cNvSpPr>
          <p:nvPr>
            <p:ph idx="1"/>
          </p:nvPr>
        </p:nvSpPr>
        <p:spPr/>
        <p:txBody>
          <a:bodyPr/>
          <a:lstStyle/>
          <a:p>
            <a:pPr marL="342900" indent="-342900"/>
            <a:r>
              <a:rPr lang="en-US" sz="2100" dirty="0"/>
              <a:t>Review the case study</a:t>
            </a:r>
          </a:p>
          <a:p>
            <a:pPr marL="342900" indent="-342900"/>
            <a:r>
              <a:rPr lang="en-US" sz="2100" dirty="0"/>
              <a:t>Identify strengths and protective factors of the student, family, and school. </a:t>
            </a:r>
          </a:p>
          <a:p>
            <a:pPr marL="342900" indent="-342900"/>
            <a:r>
              <a:rPr lang="en-US" sz="2100" dirty="0"/>
              <a:t>What are the connections you think would be important to support Devon?</a:t>
            </a:r>
            <a:endParaRPr lang="en-US" dirty="0"/>
          </a:p>
          <a:p>
            <a:endParaRPr lang="en-US" dirty="0"/>
          </a:p>
        </p:txBody>
      </p:sp>
      <p:sp>
        <p:nvSpPr>
          <p:cNvPr id="9" name="Oval 8"/>
          <p:cNvSpPr/>
          <p:nvPr/>
        </p:nvSpPr>
        <p:spPr>
          <a:xfrm>
            <a:off x="6167110" y="205979"/>
            <a:ext cx="1227707" cy="8572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15</a:t>
            </a:r>
          </a:p>
          <a:p>
            <a:pPr algn="ctr"/>
            <a:r>
              <a:rPr lang="en-US" sz="1350" dirty="0">
                <a:solidFill>
                  <a:schemeClr val="tx1"/>
                </a:solidFill>
              </a:rPr>
              <a:t>Minutes</a:t>
            </a:r>
          </a:p>
        </p:txBody>
      </p:sp>
    </p:spTree>
    <p:extLst>
      <p:ext uri="{BB962C8B-B14F-4D97-AF65-F5344CB8AC3E}">
        <p14:creationId xmlns:p14="http://schemas.microsoft.com/office/powerpoint/2010/main" val="1328143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vs. Intensive Intervention</a:t>
            </a:r>
          </a:p>
        </p:txBody>
      </p:sp>
      <p:sp>
        <p:nvSpPr>
          <p:cNvPr id="3" name="Content Placeholder 2"/>
          <p:cNvSpPr>
            <a:spLocks noGrp="1"/>
          </p:cNvSpPr>
          <p:nvPr>
            <p:ph idx="1"/>
          </p:nvPr>
        </p:nvSpPr>
        <p:spPr/>
        <p:txBody>
          <a:bodyPr/>
          <a:lstStyle/>
          <a:p>
            <a:r>
              <a:rPr lang="en-US" dirty="0"/>
              <a:t>Basic intervention</a:t>
            </a:r>
          </a:p>
          <a:p>
            <a:pPr lvl="1"/>
            <a:r>
              <a:rPr lang="en-US" dirty="0"/>
              <a:t>All students receive basic intervention</a:t>
            </a:r>
          </a:p>
          <a:p>
            <a:pPr lvl="1"/>
            <a:r>
              <a:rPr lang="en-US" dirty="0"/>
              <a:t>Occurs at least weekly</a:t>
            </a:r>
          </a:p>
          <a:p>
            <a:r>
              <a:rPr lang="en-US" dirty="0"/>
              <a:t>Intensive intervention</a:t>
            </a:r>
          </a:p>
          <a:p>
            <a:pPr lvl="1"/>
            <a:r>
              <a:rPr lang="en-US" dirty="0"/>
              <a:t>Supplemental to basic intervention</a:t>
            </a:r>
          </a:p>
          <a:p>
            <a:pPr lvl="2"/>
            <a:r>
              <a:rPr lang="en-US" dirty="0"/>
              <a:t>Students demonstrating high risk are provided intensive intervention in addition to basic intervention</a:t>
            </a:r>
          </a:p>
          <a:p>
            <a:pPr lvl="1"/>
            <a:endParaRPr lang="en-US" dirty="0"/>
          </a:p>
        </p:txBody>
      </p:sp>
    </p:spTree>
    <p:extLst>
      <p:ext uri="{BB962C8B-B14F-4D97-AF65-F5344CB8AC3E}">
        <p14:creationId xmlns:p14="http://schemas.microsoft.com/office/powerpoint/2010/main" val="3692994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dirty="0"/>
              <a:t>10 Implementation Steps</a:t>
            </a:r>
          </a:p>
        </p:txBody>
      </p:sp>
      <p:sp>
        <p:nvSpPr>
          <p:cNvPr id="152578" name="Content Placeholder 2"/>
          <p:cNvSpPr>
            <a:spLocks noGrp="1"/>
          </p:cNvSpPr>
          <p:nvPr>
            <p:ph idx="1"/>
          </p:nvPr>
        </p:nvSpPr>
        <p:spPr>
          <a:xfrm>
            <a:off x="1731992" y="1085850"/>
            <a:ext cx="6097558" cy="3571415"/>
          </a:xfrm>
        </p:spPr>
        <p:txBody>
          <a:bodyPr/>
          <a:lstStyle/>
          <a:p>
            <a:pPr marL="342900" indent="-342900">
              <a:buFont typeface="+mj-lt"/>
              <a:buAutoNum type="arabicPeriod"/>
            </a:pPr>
            <a:r>
              <a:rPr lang="en-US" dirty="0"/>
              <a:t>Determine indicators of student disengagement</a:t>
            </a:r>
          </a:p>
          <a:p>
            <a:pPr marL="342900" indent="-342900">
              <a:buFont typeface="+mj-lt"/>
              <a:buAutoNum type="arabicPeriod"/>
            </a:pPr>
            <a:r>
              <a:rPr lang="en-US" dirty="0"/>
              <a:t>Identify students at risk of disengagement or dropout</a:t>
            </a:r>
          </a:p>
          <a:p>
            <a:pPr marL="342900" indent="-342900">
              <a:buFont typeface="+mj-lt"/>
              <a:buAutoNum type="arabicPeriod"/>
            </a:pPr>
            <a:r>
              <a:rPr lang="en-US" dirty="0"/>
              <a:t>Select or hire mentors</a:t>
            </a:r>
          </a:p>
          <a:p>
            <a:pPr marL="342900" indent="-342900">
              <a:buFont typeface="+mj-lt"/>
              <a:buAutoNum type="arabicPeriod"/>
            </a:pPr>
            <a:r>
              <a:rPr lang="en-US" dirty="0"/>
              <a:t>Organize existing resources for intervention</a:t>
            </a:r>
          </a:p>
          <a:p>
            <a:pPr marL="342900" indent="-342900">
              <a:buFont typeface="+mj-lt"/>
              <a:buAutoNum type="arabicPeriod"/>
            </a:pPr>
            <a:r>
              <a:rPr lang="en-US" dirty="0"/>
              <a:t>Get to know students, teachers, and parents</a:t>
            </a:r>
          </a:p>
          <a:p>
            <a:pPr marL="342900" indent="-342900">
              <a:buFont typeface="+mj-lt"/>
              <a:buAutoNum type="arabicPeriod"/>
            </a:pPr>
            <a:r>
              <a:rPr lang="en-US" dirty="0"/>
              <a:t>Use “check” procedures and the monitoring form</a:t>
            </a:r>
          </a:p>
          <a:p>
            <a:pPr marL="342900" indent="-342900">
              <a:buFont typeface="+mj-lt"/>
              <a:buAutoNum type="arabicPeriod"/>
            </a:pPr>
            <a:r>
              <a:rPr lang="en-US" dirty="0"/>
              <a:t>Implement “connect” interventions</a:t>
            </a:r>
          </a:p>
          <a:p>
            <a:pPr marL="342900" indent="-342900">
              <a:buFont typeface="+mj-lt"/>
              <a:buAutoNum type="arabicPeriod"/>
            </a:pPr>
            <a:r>
              <a:rPr lang="en-US" dirty="0"/>
              <a:t>Strengthen the family-school relationship</a:t>
            </a:r>
          </a:p>
          <a:p>
            <a:pPr marL="342900" indent="-342900">
              <a:buFont typeface="+mj-lt"/>
              <a:buAutoNum type="arabicPeriod"/>
            </a:pPr>
            <a:r>
              <a:rPr lang="en-US" dirty="0"/>
              <a:t>Provide mentor support and supervision</a:t>
            </a:r>
          </a:p>
          <a:p>
            <a:pPr marL="342900" indent="-342900">
              <a:buFont typeface="+mj-lt"/>
              <a:buAutoNum type="arabicPeriod"/>
            </a:pPr>
            <a:r>
              <a:rPr lang="en-US" dirty="0"/>
              <a:t>Evaluate program implementation</a:t>
            </a:r>
          </a:p>
        </p:txBody>
      </p:sp>
    </p:spTree>
    <p:extLst>
      <p:ext uri="{BB962C8B-B14F-4D97-AF65-F5344CB8AC3E}">
        <p14:creationId xmlns:p14="http://schemas.microsoft.com/office/powerpoint/2010/main" val="2768205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and Connect Summary</a:t>
            </a:r>
          </a:p>
        </p:txBody>
      </p:sp>
      <p:sp>
        <p:nvSpPr>
          <p:cNvPr id="3" name="Content Placeholder 2"/>
          <p:cNvSpPr>
            <a:spLocks noGrp="1"/>
          </p:cNvSpPr>
          <p:nvPr>
            <p:ph idx="1"/>
          </p:nvPr>
        </p:nvSpPr>
        <p:spPr/>
        <p:txBody>
          <a:bodyPr/>
          <a:lstStyle/>
          <a:p>
            <a:r>
              <a:rPr lang="en-US" dirty="0"/>
              <a:t>Can be used at all grade levels, but often used to address academic disengagement, students at-risk for drop out and truancy issues at the secondary level. </a:t>
            </a:r>
          </a:p>
          <a:p>
            <a:endParaRPr lang="en-US" dirty="0"/>
          </a:p>
          <a:p>
            <a:r>
              <a:rPr lang="en-US" dirty="0"/>
              <a:t>A trained C&amp;C mentor with adequate FTE should be in place. Training normally takes 1.5 days. </a:t>
            </a:r>
          </a:p>
          <a:p>
            <a:endParaRPr lang="en-US" dirty="0"/>
          </a:p>
          <a:p>
            <a:r>
              <a:rPr lang="en-US" dirty="0"/>
              <a:t>All school staff need to understand what C&amp;C is and what type of student is a good fit for the intervention.</a:t>
            </a:r>
          </a:p>
        </p:txBody>
      </p:sp>
    </p:spTree>
    <p:extLst>
      <p:ext uri="{BB962C8B-B14F-4D97-AF65-F5344CB8AC3E}">
        <p14:creationId xmlns:p14="http://schemas.microsoft.com/office/powerpoint/2010/main" val="3951402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Time</a:t>
            </a:r>
          </a:p>
        </p:txBody>
      </p:sp>
      <p:sp>
        <p:nvSpPr>
          <p:cNvPr id="3" name="Content Placeholder 2"/>
          <p:cNvSpPr>
            <a:spLocks noGrp="1"/>
          </p:cNvSpPr>
          <p:nvPr>
            <p:ph idx="1"/>
          </p:nvPr>
        </p:nvSpPr>
        <p:spPr/>
        <p:txBody>
          <a:bodyPr/>
          <a:lstStyle/>
          <a:p>
            <a:r>
              <a:rPr lang="en-US" dirty="0"/>
              <a:t>Based on what you just heard, do you see Check and Connect being an intervention your school could implement?</a:t>
            </a:r>
          </a:p>
          <a:p>
            <a:endParaRPr lang="en-US" dirty="0"/>
          </a:p>
          <a:p>
            <a:r>
              <a:rPr lang="en-US" dirty="0"/>
              <a:t>What would be the initial steps to set up and introduce the intervention?</a:t>
            </a:r>
          </a:p>
        </p:txBody>
      </p:sp>
      <p:sp>
        <p:nvSpPr>
          <p:cNvPr id="4" name="Oval 3"/>
          <p:cNvSpPr/>
          <p:nvPr/>
        </p:nvSpPr>
        <p:spPr>
          <a:xfrm>
            <a:off x="5737870" y="205980"/>
            <a:ext cx="1227707" cy="8572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15</a:t>
            </a:r>
          </a:p>
          <a:p>
            <a:pPr algn="ctr"/>
            <a:r>
              <a:rPr lang="en-US" sz="1350" dirty="0">
                <a:solidFill>
                  <a:schemeClr val="tx1"/>
                </a:solidFill>
              </a:rPr>
              <a:t>Minutes</a:t>
            </a:r>
          </a:p>
        </p:txBody>
      </p:sp>
    </p:spTree>
    <p:extLst>
      <p:ext uri="{BB962C8B-B14F-4D97-AF65-F5344CB8AC3E}">
        <p14:creationId xmlns:p14="http://schemas.microsoft.com/office/powerpoint/2010/main" val="852266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Education Program (BEP)</a:t>
            </a:r>
          </a:p>
        </p:txBody>
      </p:sp>
      <p:pic>
        <p:nvPicPr>
          <p:cNvPr id="4" name="Content Placeholder 3" descr="Screen Shot 2015-10-17 at 8.21.50 AM.png"/>
          <p:cNvPicPr>
            <a:picLocks noGrp="1" noChangeAspect="1"/>
          </p:cNvPicPr>
          <p:nvPr>
            <p:ph idx="1"/>
          </p:nvPr>
        </p:nvPicPr>
        <p:blipFill>
          <a:blip r:embed="rId2">
            <a:extLst>
              <a:ext uri="{28A0092B-C50C-407E-A947-70E740481C1C}">
                <a14:useLocalDpi xmlns:a14="http://schemas.microsoft.com/office/drawing/2010/main" val="0"/>
              </a:ext>
            </a:extLst>
          </a:blip>
          <a:srcRect l="-54377" r="-54377"/>
          <a:stretch>
            <a:fillRect/>
          </a:stretch>
        </p:blipFill>
        <p:spPr/>
      </p:pic>
    </p:spTree>
    <p:extLst>
      <p:ext uri="{BB962C8B-B14F-4D97-AF65-F5344CB8AC3E}">
        <p14:creationId xmlns:p14="http://schemas.microsoft.com/office/powerpoint/2010/main" val="316108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Tier 2 Targeted</a:t>
            </a:r>
          </a:p>
        </p:txBody>
      </p:sp>
      <p:sp>
        <p:nvSpPr>
          <p:cNvPr id="9" name="Content Placeholder 8"/>
          <p:cNvSpPr>
            <a:spLocks noGrp="1"/>
          </p:cNvSpPr>
          <p:nvPr>
            <p:ph sz="half" idx="2"/>
          </p:nvPr>
        </p:nvSpPr>
        <p:spPr>
          <a:xfrm>
            <a:off x="4419600" y="1063229"/>
            <a:ext cx="3657600" cy="3442716"/>
          </a:xfrm>
        </p:spPr>
        <p:txBody>
          <a:bodyPr>
            <a:normAutofit/>
          </a:bodyPr>
          <a:lstStyle/>
          <a:p>
            <a:r>
              <a:rPr lang="en-US" dirty="0"/>
              <a:t>Designed for 15% or less of students.</a:t>
            </a:r>
          </a:p>
          <a:p>
            <a:r>
              <a:rPr lang="en-US" dirty="0"/>
              <a:t>Identified by screening, referrals, RFA or criteria.</a:t>
            </a:r>
          </a:p>
          <a:p>
            <a:r>
              <a:rPr lang="en-US" dirty="0"/>
              <a:t>All interventions have entry, progress monitoring and exit criteria.</a:t>
            </a:r>
          </a:p>
          <a:p>
            <a:r>
              <a:rPr lang="en-US" dirty="0"/>
              <a:t>For moderate level behavioral concerns.</a:t>
            </a:r>
          </a:p>
          <a:p>
            <a:endParaRPr lang="en-US" dirty="0"/>
          </a:p>
          <a:p>
            <a:endParaRPr lang="en-US" dirty="0"/>
          </a:p>
        </p:txBody>
      </p:sp>
      <p:sp>
        <p:nvSpPr>
          <p:cNvPr id="7" name="Isosceles Triangle 6"/>
          <p:cNvSpPr/>
          <p:nvPr/>
        </p:nvSpPr>
        <p:spPr>
          <a:xfrm>
            <a:off x="1580286" y="1674517"/>
            <a:ext cx="2183429" cy="2331818"/>
          </a:xfrm>
          <a:prstGeom prst="triangl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437625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026"/>
          <p:cNvSpPr>
            <a:spLocks noGrp="1" noChangeArrowheads="1"/>
          </p:cNvSpPr>
          <p:nvPr>
            <p:ph type="ctrTitle"/>
          </p:nvPr>
        </p:nvSpPr>
        <p:spPr>
          <a:xfrm>
            <a:off x="1657350" y="857250"/>
            <a:ext cx="5829300" cy="1257300"/>
          </a:xfrm>
        </p:spPr>
        <p:txBody>
          <a:bodyPr>
            <a:normAutofit fontScale="90000"/>
          </a:bodyPr>
          <a:lstStyle/>
          <a:p>
            <a:r>
              <a:rPr lang="en-US" dirty="0"/>
              <a:t>Check, Connect and Expect: A Check-in and Check Out Intervention</a:t>
            </a:r>
          </a:p>
        </p:txBody>
      </p:sp>
      <p:sp>
        <p:nvSpPr>
          <p:cNvPr id="115716" name="Rectangle 1027"/>
          <p:cNvSpPr>
            <a:spLocks noGrp="1" noChangeArrowheads="1"/>
          </p:cNvSpPr>
          <p:nvPr>
            <p:ph type="subTitle" idx="1"/>
          </p:nvPr>
        </p:nvSpPr>
        <p:spPr>
          <a:xfrm>
            <a:off x="2171700" y="2286000"/>
            <a:ext cx="4800600" cy="1943100"/>
          </a:xfrm>
        </p:spPr>
        <p:txBody>
          <a:bodyPr/>
          <a:lstStyle/>
          <a:p>
            <a:endParaRPr lang="en-US" dirty="0"/>
          </a:p>
        </p:txBody>
      </p:sp>
      <p:grpSp>
        <p:nvGrpSpPr>
          <p:cNvPr id="2" name="Group 4"/>
          <p:cNvGrpSpPr>
            <a:grpSpLocks/>
          </p:cNvGrpSpPr>
          <p:nvPr/>
        </p:nvGrpSpPr>
        <p:grpSpPr bwMode="auto">
          <a:xfrm>
            <a:off x="3314700" y="3086100"/>
            <a:ext cx="2457450" cy="1543050"/>
            <a:chOff x="432" y="192"/>
            <a:chExt cx="1008" cy="1104"/>
          </a:xfrm>
        </p:grpSpPr>
        <p:graphicFrame>
          <p:nvGraphicFramePr>
            <p:cNvPr id="115714" name="Object 2"/>
            <p:cNvGraphicFramePr>
              <a:graphicFrameLocks noChangeAspect="1"/>
            </p:cNvGraphicFramePr>
            <p:nvPr/>
          </p:nvGraphicFramePr>
          <p:xfrm>
            <a:off x="501" y="192"/>
            <a:ext cx="810" cy="720"/>
          </p:xfrm>
          <a:graphic>
            <a:graphicData uri="http://schemas.openxmlformats.org/presentationml/2006/ole">
              <mc:AlternateContent xmlns:mc="http://schemas.openxmlformats.org/markup-compatibility/2006">
                <mc:Choice xmlns:v="urn:schemas-microsoft-com:vml" Requires="v">
                  <p:oleObj spid="_x0000_s1094" name="Document" r:id="rId3" imgW="1490472" imgH="1322832" progId="Word.Document.8">
                    <p:embed/>
                  </p:oleObj>
                </mc:Choice>
                <mc:Fallback>
                  <p:oleObj name="Document" r:id="rId3" imgW="1490472" imgH="132283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 y="192"/>
                          <a:ext cx="810" cy="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115718" name="Picture 6" descr="cce-logo-270"/>
            <p:cNvPicPr>
              <a:picLocks noChangeAspect="1" noChangeArrowheads="1"/>
            </p:cNvPicPr>
            <p:nvPr/>
          </p:nvPicPr>
          <p:blipFill>
            <a:blip r:embed="rId5"/>
            <a:srcRect/>
            <a:stretch>
              <a:fillRect/>
            </a:stretch>
          </p:blipFill>
          <p:spPr bwMode="auto">
            <a:xfrm>
              <a:off x="432" y="912"/>
              <a:ext cx="1008" cy="384"/>
            </a:xfrm>
            <a:prstGeom prst="rect">
              <a:avLst/>
            </a:prstGeom>
            <a:noFill/>
            <a:ln w="9525">
              <a:noFill/>
              <a:miter lim="800000"/>
              <a:headEnd/>
              <a:tailEnd/>
            </a:ln>
          </p:spPr>
        </p:pic>
      </p:grpSp>
    </p:spTree>
    <p:extLst>
      <p:ext uri="{BB962C8B-B14F-4D97-AF65-F5344CB8AC3E}">
        <p14:creationId xmlns:p14="http://schemas.microsoft.com/office/powerpoint/2010/main" val="2450647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CICO Training Video</a:t>
            </a:r>
          </a:p>
        </p:txBody>
      </p:sp>
      <p:sp>
        <p:nvSpPr>
          <p:cNvPr id="3" name="Content Placeholder 2"/>
          <p:cNvSpPr>
            <a:spLocks noGrp="1"/>
          </p:cNvSpPr>
          <p:nvPr>
            <p:ph idx="1"/>
          </p:nvPr>
        </p:nvSpPr>
        <p:spPr/>
        <p:txBody>
          <a:bodyPr/>
          <a:lstStyle/>
          <a:p>
            <a:r>
              <a:rPr lang="en-US" sz="1800" dirty="0">
                <a:hlinkClick r:id="rId2"/>
              </a:rPr>
              <a:t>https://</a:t>
            </a:r>
            <a:r>
              <a:rPr lang="en-US" sz="1800" dirty="0" err="1">
                <a:hlinkClick r:id="rId2"/>
              </a:rPr>
              <a:t>www.youtube.com</a:t>
            </a:r>
            <a:r>
              <a:rPr lang="en-US" sz="1800" dirty="0">
                <a:hlinkClick r:id="rId2"/>
              </a:rPr>
              <a:t>/</a:t>
            </a:r>
            <a:r>
              <a:rPr lang="en-US" sz="1800" dirty="0" err="1">
                <a:hlinkClick r:id="rId2"/>
              </a:rPr>
              <a:t>watch?v</a:t>
            </a:r>
            <a:r>
              <a:rPr lang="en-US" sz="1800" dirty="0">
                <a:hlinkClick r:id="rId2"/>
              </a:rPr>
              <a:t>=vP7GJ72UxsA&amp;feature=</a:t>
            </a:r>
            <a:r>
              <a:rPr lang="en-US" sz="1800" dirty="0" err="1">
                <a:hlinkClick r:id="rId2"/>
              </a:rPr>
              <a:t>youtu.be</a:t>
            </a:r>
            <a:endParaRPr lang="en-US" sz="1500" dirty="0"/>
          </a:p>
          <a:p>
            <a:endParaRPr lang="en-US" dirty="0"/>
          </a:p>
        </p:txBody>
      </p:sp>
    </p:spTree>
    <p:extLst>
      <p:ext uri="{BB962C8B-B14F-4D97-AF65-F5344CB8AC3E}">
        <p14:creationId xmlns:p14="http://schemas.microsoft.com/office/powerpoint/2010/main" val="743265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a:xfrm>
            <a:off x="2571686" y="85471"/>
            <a:ext cx="4629214" cy="977758"/>
          </a:xfrm>
        </p:spPr>
        <p:txBody>
          <a:bodyPr>
            <a:normAutofit fontScale="90000"/>
          </a:bodyPr>
          <a:lstStyle/>
          <a:p>
            <a:pPr eaLnBrk="1" hangingPunct="1"/>
            <a:r>
              <a:rPr lang="en-US" sz="3000" dirty="0"/>
              <a:t>Check, Connect, &amp; Expect </a:t>
            </a:r>
            <a:br>
              <a:rPr lang="en-US" sz="3000" dirty="0"/>
            </a:br>
            <a:r>
              <a:rPr lang="en-US" sz="3000" dirty="0"/>
              <a:t>(CC&amp;E) Program</a:t>
            </a:r>
          </a:p>
        </p:txBody>
      </p:sp>
      <p:sp>
        <p:nvSpPr>
          <p:cNvPr id="116740" name="Rectangle 3"/>
          <p:cNvSpPr>
            <a:spLocks noGrp="1" noChangeArrowheads="1"/>
          </p:cNvSpPr>
          <p:nvPr>
            <p:ph idx="1"/>
          </p:nvPr>
        </p:nvSpPr>
        <p:spPr>
          <a:xfrm>
            <a:off x="1485900" y="1650002"/>
            <a:ext cx="6172200" cy="2944620"/>
          </a:xfrm>
        </p:spPr>
        <p:txBody>
          <a:bodyPr/>
          <a:lstStyle/>
          <a:p>
            <a:pPr eaLnBrk="1" hangingPunct="1">
              <a:lnSpc>
                <a:spcPct val="90000"/>
              </a:lnSpc>
            </a:pPr>
            <a:endParaRPr lang="en-US" sz="1050" dirty="0"/>
          </a:p>
          <a:p>
            <a:pPr eaLnBrk="1" hangingPunct="1">
              <a:lnSpc>
                <a:spcPct val="90000"/>
              </a:lnSpc>
            </a:pPr>
            <a:r>
              <a:rPr lang="en-US" sz="1800" dirty="0"/>
              <a:t>Secondary-level intervention (Expanded CICO) implemented by a paraprofessional.</a:t>
            </a:r>
          </a:p>
          <a:p>
            <a:pPr eaLnBrk="1" hangingPunct="1">
              <a:lnSpc>
                <a:spcPct val="90000"/>
              </a:lnSpc>
            </a:pPr>
            <a:r>
              <a:rPr lang="en-US" sz="1800" dirty="0"/>
              <a:t>Includes four program phases:</a:t>
            </a:r>
          </a:p>
          <a:p>
            <a:pPr lvl="1" eaLnBrk="1" hangingPunct="1">
              <a:lnSpc>
                <a:spcPct val="90000"/>
              </a:lnSpc>
            </a:pPr>
            <a:r>
              <a:rPr lang="en-US" sz="1800" i="1" dirty="0"/>
              <a:t>Basic </a:t>
            </a:r>
          </a:p>
          <a:p>
            <a:pPr lvl="1" eaLnBrk="1" hangingPunct="1">
              <a:lnSpc>
                <a:spcPct val="90000"/>
              </a:lnSpc>
            </a:pPr>
            <a:r>
              <a:rPr lang="en-US" sz="1800" i="1" dirty="0">
                <a:solidFill>
                  <a:srgbClr val="FF360F"/>
                </a:solidFill>
              </a:rPr>
              <a:t>Self-Monitoring</a:t>
            </a:r>
          </a:p>
          <a:p>
            <a:pPr lvl="1" eaLnBrk="1" hangingPunct="1">
              <a:lnSpc>
                <a:spcPct val="90000"/>
              </a:lnSpc>
            </a:pPr>
            <a:r>
              <a:rPr lang="en-US" sz="1800" i="1" dirty="0"/>
              <a:t>Graduates</a:t>
            </a:r>
          </a:p>
          <a:p>
            <a:pPr lvl="1" eaLnBrk="1" hangingPunct="1">
              <a:lnSpc>
                <a:spcPct val="90000"/>
              </a:lnSpc>
            </a:pPr>
            <a:r>
              <a:rPr lang="en-US" sz="1800" i="1" dirty="0">
                <a:solidFill>
                  <a:srgbClr val="FF360F"/>
                </a:solidFill>
              </a:rPr>
              <a:t>Basic Plus</a:t>
            </a:r>
            <a:r>
              <a:rPr lang="en-US" sz="1800" i="1" dirty="0"/>
              <a:t> (Social Skills &amp; Problem Solving)</a:t>
            </a:r>
            <a:endParaRPr lang="en-US" sz="1800" dirty="0"/>
          </a:p>
          <a:p>
            <a:pPr lvl="1" eaLnBrk="1" hangingPunct="1">
              <a:lnSpc>
                <a:spcPct val="90000"/>
              </a:lnSpc>
              <a:buFontTx/>
              <a:buNone/>
            </a:pPr>
            <a:endParaRPr lang="en-US" sz="1050" dirty="0"/>
          </a:p>
          <a:p>
            <a:pPr eaLnBrk="1" hangingPunct="1">
              <a:lnSpc>
                <a:spcPct val="90000"/>
              </a:lnSpc>
            </a:pPr>
            <a:endParaRPr lang="en-US" sz="1050" dirty="0"/>
          </a:p>
          <a:p>
            <a:pPr eaLnBrk="1" hangingPunct="1">
              <a:lnSpc>
                <a:spcPct val="90000"/>
              </a:lnSpc>
            </a:pPr>
            <a:endParaRPr lang="en-US" sz="1050" dirty="0"/>
          </a:p>
          <a:p>
            <a:pPr eaLnBrk="1" hangingPunct="1">
              <a:lnSpc>
                <a:spcPct val="90000"/>
              </a:lnSpc>
            </a:pPr>
            <a:endParaRPr lang="en-US" sz="1125" dirty="0"/>
          </a:p>
        </p:txBody>
      </p:sp>
      <p:grpSp>
        <p:nvGrpSpPr>
          <p:cNvPr id="2" name="Group 4"/>
          <p:cNvGrpSpPr>
            <a:grpSpLocks/>
          </p:cNvGrpSpPr>
          <p:nvPr/>
        </p:nvGrpSpPr>
        <p:grpSpPr bwMode="auto">
          <a:xfrm>
            <a:off x="1314450" y="171450"/>
            <a:ext cx="1028700" cy="1200150"/>
            <a:chOff x="432" y="192"/>
            <a:chExt cx="1008" cy="1104"/>
          </a:xfrm>
        </p:grpSpPr>
        <p:graphicFrame>
          <p:nvGraphicFramePr>
            <p:cNvPr id="116738" name="Object 2"/>
            <p:cNvGraphicFramePr>
              <a:graphicFrameLocks noChangeAspect="1"/>
            </p:cNvGraphicFramePr>
            <p:nvPr/>
          </p:nvGraphicFramePr>
          <p:xfrm>
            <a:off x="501" y="192"/>
            <a:ext cx="810" cy="720"/>
          </p:xfrm>
          <a:graphic>
            <a:graphicData uri="http://schemas.openxmlformats.org/presentationml/2006/ole">
              <mc:AlternateContent xmlns:mc="http://schemas.openxmlformats.org/markup-compatibility/2006">
                <mc:Choice xmlns:v="urn:schemas-microsoft-com:vml" Requires="v">
                  <p:oleObj spid="_x0000_s2118" name="Document" r:id="rId4" imgW="1490472" imgH="1322832" progId="Word.Document.8">
                    <p:embed/>
                  </p:oleObj>
                </mc:Choice>
                <mc:Fallback>
                  <p:oleObj name="Document" r:id="rId4" imgW="1490472" imgH="132283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 y="192"/>
                          <a:ext cx="810" cy="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116742" name="Picture 6" descr="cce-logo-270"/>
            <p:cNvPicPr>
              <a:picLocks noChangeAspect="1" noChangeArrowheads="1"/>
            </p:cNvPicPr>
            <p:nvPr/>
          </p:nvPicPr>
          <p:blipFill>
            <a:blip r:embed="rId6"/>
            <a:srcRect/>
            <a:stretch>
              <a:fillRect/>
            </a:stretch>
          </p:blipFill>
          <p:spPr bwMode="auto">
            <a:xfrm>
              <a:off x="432" y="912"/>
              <a:ext cx="1008" cy="384"/>
            </a:xfrm>
            <a:prstGeom prst="rect">
              <a:avLst/>
            </a:prstGeom>
            <a:noFill/>
            <a:ln w="9525">
              <a:noFill/>
              <a:miter lim="800000"/>
              <a:headEnd/>
              <a:tailEnd/>
            </a:ln>
          </p:spPr>
        </p:pic>
      </p:grpSp>
    </p:spTree>
    <p:extLst>
      <p:ext uri="{BB962C8B-B14F-4D97-AF65-F5344CB8AC3E}">
        <p14:creationId xmlns:p14="http://schemas.microsoft.com/office/powerpoint/2010/main" val="177385434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ChangeArrowheads="1"/>
          </p:cNvSpPr>
          <p:nvPr/>
        </p:nvSpPr>
        <p:spPr bwMode="auto">
          <a:xfrm>
            <a:off x="1266825" y="2381"/>
            <a:ext cx="5829300" cy="4629150"/>
          </a:xfrm>
          <a:prstGeom prst="rect">
            <a:avLst/>
          </a:prstGeom>
          <a:noFill/>
          <a:ln w="9525">
            <a:noFill/>
            <a:miter lim="800000"/>
            <a:headEnd/>
            <a:tailEnd/>
          </a:ln>
        </p:spPr>
        <p:txBody>
          <a:bodyPr>
            <a:prstTxWarp prst="textNoShape">
              <a:avLst/>
            </a:prstTxWarp>
          </a:bodyPr>
          <a:lstStyle/>
          <a:p>
            <a:endParaRPr lang="en-US" sz="2100">
              <a:solidFill>
                <a:srgbClr val="000000"/>
              </a:solidFill>
              <a:latin typeface="MS P????" charset="0"/>
            </a:endParaRPr>
          </a:p>
          <a:p>
            <a:endParaRPr lang="en-US" sz="2400">
              <a:solidFill>
                <a:srgbClr val="000000"/>
              </a:solidFill>
              <a:latin typeface="MS P????" charset="0"/>
            </a:endParaRPr>
          </a:p>
          <a:p>
            <a:endParaRPr lang="en-US" sz="2400">
              <a:solidFill>
                <a:srgbClr val="000000"/>
              </a:solidFill>
              <a:latin typeface="MS P????" charset="0"/>
            </a:endParaRPr>
          </a:p>
        </p:txBody>
      </p:sp>
      <p:sp>
        <p:nvSpPr>
          <p:cNvPr id="122884" name="Rectangle 3"/>
          <p:cNvSpPr>
            <a:spLocks noChangeArrowheads="1"/>
          </p:cNvSpPr>
          <p:nvPr/>
        </p:nvSpPr>
        <p:spPr bwMode="auto">
          <a:xfrm>
            <a:off x="1428750" y="4286250"/>
            <a:ext cx="1771650" cy="400050"/>
          </a:xfrm>
          <a:prstGeom prst="rect">
            <a:avLst/>
          </a:prstGeom>
          <a:solidFill>
            <a:srgbClr val="BBE0E3"/>
          </a:solidFill>
          <a:ln w="12700">
            <a:solidFill>
              <a:srgbClr val="000000"/>
            </a:solidFill>
            <a:miter lim="800000"/>
            <a:headEnd type="none" w="sm" len="sm"/>
            <a:tailEnd type="none" w="sm" len="sm"/>
          </a:ln>
        </p:spPr>
        <p:txBody>
          <a:bodyPr wrap="none" anchor="ctr">
            <a:prstTxWarp prst="textNoShape">
              <a:avLst/>
            </a:prstTxWarp>
          </a:bodyPr>
          <a:lstStyle/>
          <a:p>
            <a:pPr algn="ctr"/>
            <a:r>
              <a:rPr lang="en-US" sz="1200">
                <a:solidFill>
                  <a:srgbClr val="000000"/>
                </a:solidFill>
                <a:latin typeface="Tahoma" charset="0"/>
              </a:rPr>
              <a:t>Graduation</a:t>
            </a:r>
          </a:p>
        </p:txBody>
      </p:sp>
      <p:sp>
        <p:nvSpPr>
          <p:cNvPr id="122885" name="Rectangle 4"/>
          <p:cNvSpPr>
            <a:spLocks noChangeArrowheads="1"/>
          </p:cNvSpPr>
          <p:nvPr/>
        </p:nvSpPr>
        <p:spPr bwMode="auto">
          <a:xfrm>
            <a:off x="1143000" y="2308622"/>
            <a:ext cx="6858000" cy="484748"/>
          </a:xfrm>
          <a:prstGeom prst="rect">
            <a:avLst/>
          </a:prstGeom>
          <a:noFill/>
          <a:ln w="9525">
            <a:noFill/>
            <a:miter lim="800000"/>
            <a:headEnd/>
            <a:tailEnd/>
          </a:ln>
        </p:spPr>
        <p:txBody>
          <a:bodyPr>
            <a:prstTxWarp prst="textNoShape">
              <a:avLst/>
            </a:prstTxWarp>
            <a:spAutoFit/>
          </a:bodyPr>
          <a:lstStyle/>
          <a:p>
            <a:pPr algn="ctr" eaLnBrk="1" hangingPunct="1"/>
            <a:r>
              <a:rPr lang="en-US" sz="1200">
                <a:solidFill>
                  <a:srgbClr val="000000"/>
                </a:solidFill>
                <a:latin typeface="Tahoma" charset="0"/>
                <a:ea typeface="Tahoma" charset="0"/>
                <a:cs typeface="Tahoma" charset="0"/>
              </a:rPr>
              <a:t> </a:t>
            </a:r>
            <a:endParaRPr lang="en-US" sz="900">
              <a:latin typeface="Times New Roman" charset="0"/>
              <a:ea typeface="Times New Roman" charset="0"/>
              <a:cs typeface="Times New Roman" charset="0"/>
            </a:endParaRPr>
          </a:p>
          <a:p>
            <a:endParaRPr lang="en-US" sz="1350">
              <a:latin typeface="Times New Roman" charset="0"/>
            </a:endParaRPr>
          </a:p>
        </p:txBody>
      </p:sp>
      <p:sp>
        <p:nvSpPr>
          <p:cNvPr id="122886" name="Rectangle 5"/>
          <p:cNvSpPr>
            <a:spLocks noChangeArrowheads="1"/>
          </p:cNvSpPr>
          <p:nvPr/>
        </p:nvSpPr>
        <p:spPr bwMode="auto">
          <a:xfrm>
            <a:off x="1428750" y="3371850"/>
            <a:ext cx="1771650" cy="400050"/>
          </a:xfrm>
          <a:prstGeom prst="rect">
            <a:avLst/>
          </a:prstGeom>
          <a:solidFill>
            <a:srgbClr val="BBE0E3"/>
          </a:solidFill>
          <a:ln w="12700">
            <a:solidFill>
              <a:srgbClr val="000000"/>
            </a:solidFill>
            <a:miter lim="800000"/>
            <a:headEnd type="none" w="sm" len="sm"/>
            <a:tailEnd type="none" w="sm" len="sm"/>
          </a:ln>
        </p:spPr>
        <p:txBody>
          <a:bodyPr wrap="none" anchor="ctr">
            <a:prstTxWarp prst="textNoShape">
              <a:avLst/>
            </a:prstTxWarp>
          </a:bodyPr>
          <a:lstStyle/>
          <a:p>
            <a:pPr algn="ctr"/>
            <a:r>
              <a:rPr lang="en-US" sz="1200">
                <a:solidFill>
                  <a:srgbClr val="000000"/>
                </a:solidFill>
                <a:latin typeface="Tahoma" charset="0"/>
              </a:rPr>
              <a:t>Self-Monitoring</a:t>
            </a:r>
          </a:p>
        </p:txBody>
      </p:sp>
      <p:sp>
        <p:nvSpPr>
          <p:cNvPr id="122887" name="Rectangle 6"/>
          <p:cNvSpPr>
            <a:spLocks noChangeArrowheads="1"/>
          </p:cNvSpPr>
          <p:nvPr/>
        </p:nvSpPr>
        <p:spPr bwMode="auto">
          <a:xfrm>
            <a:off x="2971800" y="2571750"/>
            <a:ext cx="1600200" cy="457200"/>
          </a:xfrm>
          <a:prstGeom prst="rect">
            <a:avLst/>
          </a:prstGeom>
          <a:solidFill>
            <a:srgbClr val="BBE0E3"/>
          </a:solidFill>
          <a:ln w="12700">
            <a:solidFill>
              <a:srgbClr val="000000"/>
            </a:solidFill>
            <a:miter lim="800000"/>
            <a:headEnd type="none" w="sm" len="sm"/>
            <a:tailEnd type="none" w="sm" len="sm"/>
          </a:ln>
        </p:spPr>
        <p:txBody>
          <a:bodyPr wrap="none" anchor="ctr">
            <a:prstTxWarp prst="textNoShape">
              <a:avLst/>
            </a:prstTxWarp>
          </a:bodyPr>
          <a:lstStyle/>
          <a:p>
            <a:pPr algn="ctr"/>
            <a:r>
              <a:rPr lang="en-US" sz="1350">
                <a:solidFill>
                  <a:srgbClr val="000000"/>
                </a:solidFill>
              </a:rPr>
              <a:t>Basic Plus Program </a:t>
            </a:r>
          </a:p>
          <a:p>
            <a:pPr algn="ctr"/>
            <a:r>
              <a:rPr lang="en-US" sz="1350">
                <a:solidFill>
                  <a:srgbClr val="000000"/>
                </a:solidFill>
              </a:rPr>
              <a:t>(as needed)</a:t>
            </a:r>
            <a:endParaRPr lang="en-US" sz="1350">
              <a:solidFill>
                <a:srgbClr val="000000"/>
              </a:solidFill>
              <a:latin typeface="MS P????" charset="0"/>
            </a:endParaRPr>
          </a:p>
        </p:txBody>
      </p:sp>
      <p:sp>
        <p:nvSpPr>
          <p:cNvPr id="122888" name="Rectangle 7"/>
          <p:cNvSpPr>
            <a:spLocks noChangeArrowheads="1"/>
          </p:cNvSpPr>
          <p:nvPr/>
        </p:nvSpPr>
        <p:spPr bwMode="auto">
          <a:xfrm>
            <a:off x="1428750" y="971550"/>
            <a:ext cx="1885950" cy="457200"/>
          </a:xfrm>
          <a:prstGeom prst="rect">
            <a:avLst/>
          </a:prstGeom>
          <a:solidFill>
            <a:srgbClr val="0000FF"/>
          </a:solidFill>
          <a:ln w="12700">
            <a:solidFill>
              <a:srgbClr val="000000"/>
            </a:solidFill>
            <a:miter lim="800000"/>
            <a:headEnd type="none" w="sm" len="sm"/>
            <a:tailEnd type="none" w="sm" len="sm"/>
          </a:ln>
        </p:spPr>
        <p:txBody>
          <a:bodyPr wrap="none" anchor="ctr">
            <a:prstTxWarp prst="textNoShape">
              <a:avLst/>
            </a:prstTxWarp>
          </a:bodyPr>
          <a:lstStyle/>
          <a:p>
            <a:pPr algn="ctr"/>
            <a:r>
              <a:rPr lang="en-US" sz="1200" b="1">
                <a:solidFill>
                  <a:schemeClr val="bg1"/>
                </a:solidFill>
                <a:latin typeface="Tahoma" charset="0"/>
              </a:rPr>
              <a:t>Program Phases</a:t>
            </a:r>
          </a:p>
        </p:txBody>
      </p:sp>
      <p:sp>
        <p:nvSpPr>
          <p:cNvPr id="122889" name="Rectangle 8"/>
          <p:cNvSpPr>
            <a:spLocks noChangeArrowheads="1"/>
          </p:cNvSpPr>
          <p:nvPr/>
        </p:nvSpPr>
        <p:spPr bwMode="auto">
          <a:xfrm>
            <a:off x="5314950" y="971551"/>
            <a:ext cx="2057400" cy="459581"/>
          </a:xfrm>
          <a:prstGeom prst="rect">
            <a:avLst/>
          </a:prstGeom>
          <a:solidFill>
            <a:srgbClr val="0000FF"/>
          </a:solidFill>
          <a:ln w="12700">
            <a:solidFill>
              <a:srgbClr val="000000"/>
            </a:solidFill>
            <a:miter lim="800000"/>
            <a:headEnd type="none" w="sm" len="sm"/>
            <a:tailEnd type="none" w="sm" len="sm"/>
          </a:ln>
        </p:spPr>
        <p:txBody>
          <a:bodyPr wrap="none" anchor="ctr">
            <a:prstTxWarp prst="textNoShape">
              <a:avLst/>
            </a:prstTxWarp>
          </a:bodyPr>
          <a:lstStyle/>
          <a:p>
            <a:pPr algn="ctr"/>
            <a:r>
              <a:rPr lang="en-US" sz="1350" b="1">
                <a:solidFill>
                  <a:schemeClr val="bg1"/>
                </a:solidFill>
              </a:rPr>
              <a:t>Daily Program Routine</a:t>
            </a:r>
          </a:p>
        </p:txBody>
      </p:sp>
      <p:sp>
        <p:nvSpPr>
          <p:cNvPr id="122890" name="Rectangle 9"/>
          <p:cNvSpPr>
            <a:spLocks noChangeArrowheads="1"/>
          </p:cNvSpPr>
          <p:nvPr/>
        </p:nvSpPr>
        <p:spPr bwMode="auto">
          <a:xfrm>
            <a:off x="2743200" y="114300"/>
            <a:ext cx="3314700" cy="400050"/>
          </a:xfrm>
          <a:prstGeom prst="rect">
            <a:avLst/>
          </a:prstGeom>
          <a:solidFill>
            <a:srgbClr val="CC99FF"/>
          </a:solidFill>
          <a:ln w="12700">
            <a:solidFill>
              <a:srgbClr val="000000"/>
            </a:solidFill>
            <a:miter lim="800000"/>
            <a:headEnd type="none" w="sm" len="sm"/>
            <a:tailEnd type="none" w="sm" len="sm"/>
          </a:ln>
        </p:spPr>
        <p:txBody>
          <a:bodyPr wrap="none" anchor="ctr">
            <a:prstTxWarp prst="textNoShape">
              <a:avLst/>
            </a:prstTxWarp>
          </a:bodyPr>
          <a:lstStyle/>
          <a:p>
            <a:pPr algn="ctr"/>
            <a:r>
              <a:rPr lang="en-US" sz="1200" b="1">
                <a:solidFill>
                  <a:srgbClr val="000000"/>
                </a:solidFill>
                <a:latin typeface="Tahoma" charset="0"/>
              </a:rPr>
              <a:t>Student Meets CC&amp;E Criteria</a:t>
            </a:r>
          </a:p>
        </p:txBody>
      </p:sp>
      <p:sp>
        <p:nvSpPr>
          <p:cNvPr id="122891" name="Oval 10"/>
          <p:cNvSpPr>
            <a:spLocks noChangeArrowheads="1"/>
          </p:cNvSpPr>
          <p:nvPr/>
        </p:nvSpPr>
        <p:spPr bwMode="auto">
          <a:xfrm>
            <a:off x="5600700" y="1828800"/>
            <a:ext cx="1257300" cy="742950"/>
          </a:xfrm>
          <a:prstGeom prst="ellipse">
            <a:avLst/>
          </a:prstGeom>
          <a:solidFill>
            <a:srgbClr val="FFFF99"/>
          </a:solidFill>
          <a:ln w="12700">
            <a:solidFill>
              <a:srgbClr val="000000"/>
            </a:solidFill>
            <a:round/>
            <a:headEnd type="none" w="sm" len="sm"/>
            <a:tailEnd type="none" w="sm" len="sm"/>
          </a:ln>
        </p:spPr>
        <p:txBody>
          <a:bodyPr wrap="none" anchor="ctr">
            <a:prstTxWarp prst="textNoShape">
              <a:avLst/>
            </a:prstTxWarp>
          </a:bodyPr>
          <a:lstStyle/>
          <a:p>
            <a:pPr algn="ctr"/>
            <a:r>
              <a:rPr lang="en-US" sz="1200">
                <a:solidFill>
                  <a:srgbClr val="000000"/>
                </a:solidFill>
                <a:latin typeface="Tahoma" charset="0"/>
              </a:rPr>
              <a:t>Morning </a:t>
            </a:r>
          </a:p>
          <a:p>
            <a:pPr algn="ctr"/>
            <a:r>
              <a:rPr lang="en-US" sz="1200">
                <a:solidFill>
                  <a:srgbClr val="000000"/>
                </a:solidFill>
                <a:latin typeface="Tahoma" charset="0"/>
              </a:rPr>
              <a:t>Check-in</a:t>
            </a:r>
          </a:p>
        </p:txBody>
      </p:sp>
      <p:sp>
        <p:nvSpPr>
          <p:cNvPr id="122892" name="Oval 11"/>
          <p:cNvSpPr>
            <a:spLocks noChangeArrowheads="1"/>
          </p:cNvSpPr>
          <p:nvPr/>
        </p:nvSpPr>
        <p:spPr bwMode="auto">
          <a:xfrm>
            <a:off x="4743450" y="2571750"/>
            <a:ext cx="1257300" cy="742950"/>
          </a:xfrm>
          <a:prstGeom prst="ellipse">
            <a:avLst/>
          </a:prstGeom>
          <a:solidFill>
            <a:srgbClr val="FFFF99"/>
          </a:solidFill>
          <a:ln w="12700">
            <a:solidFill>
              <a:srgbClr val="000000"/>
            </a:solidFill>
            <a:round/>
            <a:headEnd type="none" w="sm" len="sm"/>
            <a:tailEnd type="none" w="sm" len="sm"/>
          </a:ln>
        </p:spPr>
        <p:txBody>
          <a:bodyPr wrap="none" anchor="ctr">
            <a:prstTxWarp prst="textNoShape">
              <a:avLst/>
            </a:prstTxWarp>
          </a:bodyPr>
          <a:lstStyle/>
          <a:p>
            <a:pPr algn="ctr"/>
            <a:r>
              <a:rPr lang="en-US" sz="1200">
                <a:solidFill>
                  <a:srgbClr val="000000"/>
                </a:solidFill>
                <a:latin typeface="Tahoma" charset="0"/>
              </a:rPr>
              <a:t>Parent</a:t>
            </a:r>
          </a:p>
          <a:p>
            <a:pPr algn="ctr"/>
            <a:r>
              <a:rPr lang="en-US" sz="1200">
                <a:solidFill>
                  <a:srgbClr val="000000"/>
                </a:solidFill>
                <a:latin typeface="Tahoma" charset="0"/>
              </a:rPr>
              <a:t>Feedback</a:t>
            </a:r>
          </a:p>
        </p:txBody>
      </p:sp>
      <p:sp>
        <p:nvSpPr>
          <p:cNvPr id="122893" name="Rectangle 12"/>
          <p:cNvSpPr>
            <a:spLocks noChangeArrowheads="1"/>
          </p:cNvSpPr>
          <p:nvPr/>
        </p:nvSpPr>
        <p:spPr bwMode="auto">
          <a:xfrm>
            <a:off x="1485900" y="1771650"/>
            <a:ext cx="1771650" cy="400050"/>
          </a:xfrm>
          <a:prstGeom prst="rect">
            <a:avLst/>
          </a:prstGeom>
          <a:solidFill>
            <a:srgbClr val="BBE0E3"/>
          </a:solidFill>
          <a:ln w="12700">
            <a:solidFill>
              <a:srgbClr val="000000"/>
            </a:solidFill>
            <a:miter lim="800000"/>
            <a:headEnd type="none" w="sm" len="sm"/>
            <a:tailEnd type="none" w="sm" len="sm"/>
          </a:ln>
        </p:spPr>
        <p:txBody>
          <a:bodyPr wrap="none" anchor="ctr">
            <a:prstTxWarp prst="textNoShape">
              <a:avLst/>
            </a:prstTxWarp>
          </a:bodyPr>
          <a:lstStyle/>
          <a:p>
            <a:pPr algn="ctr"/>
            <a:endParaRPr lang="en-US" sz="1350">
              <a:solidFill>
                <a:srgbClr val="000000"/>
              </a:solidFill>
            </a:endParaRPr>
          </a:p>
          <a:p>
            <a:pPr algn="ctr"/>
            <a:r>
              <a:rPr lang="en-US" sz="1350">
                <a:solidFill>
                  <a:srgbClr val="000000"/>
                </a:solidFill>
              </a:rPr>
              <a:t>Basic Program </a:t>
            </a:r>
          </a:p>
          <a:p>
            <a:pPr algn="ctr"/>
            <a:endParaRPr lang="en-US" sz="1350">
              <a:solidFill>
                <a:srgbClr val="000000"/>
              </a:solidFill>
              <a:latin typeface="MS P????" charset="0"/>
            </a:endParaRPr>
          </a:p>
        </p:txBody>
      </p:sp>
      <p:sp>
        <p:nvSpPr>
          <p:cNvPr id="122894" name="Oval 13"/>
          <p:cNvSpPr>
            <a:spLocks noChangeArrowheads="1"/>
          </p:cNvSpPr>
          <p:nvPr/>
        </p:nvSpPr>
        <p:spPr bwMode="auto">
          <a:xfrm>
            <a:off x="6457950" y="2571750"/>
            <a:ext cx="1171575" cy="685800"/>
          </a:xfrm>
          <a:prstGeom prst="ellipse">
            <a:avLst/>
          </a:prstGeom>
          <a:solidFill>
            <a:srgbClr val="FFFF99"/>
          </a:solidFill>
          <a:ln w="12700">
            <a:solidFill>
              <a:srgbClr val="000000"/>
            </a:solidFill>
            <a:round/>
            <a:headEnd type="none" w="sm" len="sm"/>
            <a:tailEnd type="none" w="sm" len="sm"/>
          </a:ln>
        </p:spPr>
        <p:txBody>
          <a:bodyPr wrap="none" anchor="ctr">
            <a:prstTxWarp prst="textNoShape">
              <a:avLst/>
            </a:prstTxWarp>
          </a:bodyPr>
          <a:lstStyle/>
          <a:p>
            <a:pPr algn="ctr"/>
            <a:r>
              <a:rPr lang="en-US" sz="1200">
                <a:solidFill>
                  <a:srgbClr val="000000"/>
                </a:solidFill>
                <a:latin typeface="Tahoma" charset="0"/>
              </a:rPr>
              <a:t>Teacher </a:t>
            </a:r>
          </a:p>
          <a:p>
            <a:pPr algn="ctr"/>
            <a:r>
              <a:rPr lang="en-US" sz="1200">
                <a:solidFill>
                  <a:srgbClr val="000000"/>
                </a:solidFill>
                <a:latin typeface="Tahoma" charset="0"/>
              </a:rPr>
              <a:t>Feedback</a:t>
            </a:r>
          </a:p>
        </p:txBody>
      </p:sp>
      <p:sp>
        <p:nvSpPr>
          <p:cNvPr id="122895" name="Oval 14"/>
          <p:cNvSpPr>
            <a:spLocks noChangeArrowheads="1"/>
          </p:cNvSpPr>
          <p:nvPr/>
        </p:nvSpPr>
        <p:spPr bwMode="auto">
          <a:xfrm>
            <a:off x="5657850" y="3314700"/>
            <a:ext cx="1257300" cy="742950"/>
          </a:xfrm>
          <a:prstGeom prst="ellipse">
            <a:avLst/>
          </a:prstGeom>
          <a:solidFill>
            <a:srgbClr val="FFFF99"/>
          </a:solidFill>
          <a:ln w="12700">
            <a:solidFill>
              <a:srgbClr val="000000"/>
            </a:solidFill>
            <a:round/>
            <a:headEnd type="none" w="sm" len="sm"/>
            <a:tailEnd type="none" w="sm" len="sm"/>
          </a:ln>
        </p:spPr>
        <p:txBody>
          <a:bodyPr wrap="none" anchor="ctr">
            <a:prstTxWarp prst="textNoShape">
              <a:avLst/>
            </a:prstTxWarp>
          </a:bodyPr>
          <a:lstStyle/>
          <a:p>
            <a:pPr algn="ctr"/>
            <a:r>
              <a:rPr lang="en-US" sz="1200">
                <a:solidFill>
                  <a:srgbClr val="000000"/>
                </a:solidFill>
                <a:latin typeface="Tahoma" charset="0"/>
              </a:rPr>
              <a:t>Afternoon</a:t>
            </a:r>
          </a:p>
          <a:p>
            <a:pPr algn="ctr"/>
            <a:r>
              <a:rPr lang="en-US" sz="1200">
                <a:solidFill>
                  <a:srgbClr val="000000"/>
                </a:solidFill>
                <a:latin typeface="Tahoma" charset="0"/>
              </a:rPr>
              <a:t>Check-out</a:t>
            </a:r>
          </a:p>
        </p:txBody>
      </p:sp>
      <p:sp>
        <p:nvSpPr>
          <p:cNvPr id="122896" name="Line 15"/>
          <p:cNvSpPr>
            <a:spLocks noChangeShapeType="1"/>
          </p:cNvSpPr>
          <p:nvPr/>
        </p:nvSpPr>
        <p:spPr bwMode="auto">
          <a:xfrm flipH="1">
            <a:off x="3086100" y="514350"/>
            <a:ext cx="1371600" cy="1143000"/>
          </a:xfrm>
          <a:prstGeom prst="line">
            <a:avLst/>
          </a:prstGeom>
          <a:noFill/>
          <a:ln w="19050">
            <a:solidFill>
              <a:srgbClr val="000000"/>
            </a:solidFill>
            <a:round/>
            <a:headEnd type="none" w="sm" len="sm"/>
            <a:tailEnd type="triangle" w="lg" len="med"/>
          </a:ln>
        </p:spPr>
        <p:txBody>
          <a:bodyPr wrap="none" anchor="ctr">
            <a:prstTxWarp prst="textNoShape">
              <a:avLst/>
            </a:prstTxWarp>
          </a:bodyPr>
          <a:lstStyle/>
          <a:p>
            <a:endParaRPr lang="en-US" sz="1350"/>
          </a:p>
        </p:txBody>
      </p:sp>
      <p:sp>
        <p:nvSpPr>
          <p:cNvPr id="122897" name="Line 16"/>
          <p:cNvSpPr>
            <a:spLocks noChangeShapeType="1"/>
          </p:cNvSpPr>
          <p:nvPr/>
        </p:nvSpPr>
        <p:spPr bwMode="auto">
          <a:xfrm>
            <a:off x="3086100" y="2171700"/>
            <a:ext cx="0" cy="342900"/>
          </a:xfrm>
          <a:prstGeom prst="line">
            <a:avLst/>
          </a:prstGeom>
          <a:noFill/>
          <a:ln w="19050">
            <a:solidFill>
              <a:srgbClr val="000000"/>
            </a:solidFill>
            <a:round/>
            <a:headEnd type="none" w="sm" len="sm"/>
            <a:tailEnd type="triangle" w="lg" len="med"/>
          </a:ln>
        </p:spPr>
        <p:txBody>
          <a:bodyPr wrap="none" anchor="ctr">
            <a:prstTxWarp prst="textNoShape">
              <a:avLst/>
            </a:prstTxWarp>
          </a:bodyPr>
          <a:lstStyle/>
          <a:p>
            <a:endParaRPr lang="en-US" sz="1350"/>
          </a:p>
        </p:txBody>
      </p:sp>
      <p:sp>
        <p:nvSpPr>
          <p:cNvPr id="122898" name="Line 17"/>
          <p:cNvSpPr>
            <a:spLocks noChangeShapeType="1"/>
          </p:cNvSpPr>
          <p:nvPr/>
        </p:nvSpPr>
        <p:spPr bwMode="auto">
          <a:xfrm>
            <a:off x="2343150" y="2171700"/>
            <a:ext cx="0" cy="1085850"/>
          </a:xfrm>
          <a:prstGeom prst="line">
            <a:avLst/>
          </a:prstGeom>
          <a:noFill/>
          <a:ln w="19050">
            <a:solidFill>
              <a:srgbClr val="000000"/>
            </a:solidFill>
            <a:round/>
            <a:headEnd type="none" w="sm" len="sm"/>
            <a:tailEnd type="triangle" w="lg" len="med"/>
          </a:ln>
        </p:spPr>
        <p:txBody>
          <a:bodyPr wrap="none" anchor="ctr">
            <a:prstTxWarp prst="textNoShape">
              <a:avLst/>
            </a:prstTxWarp>
          </a:bodyPr>
          <a:lstStyle/>
          <a:p>
            <a:endParaRPr lang="en-US" sz="1350"/>
          </a:p>
        </p:txBody>
      </p:sp>
      <p:sp>
        <p:nvSpPr>
          <p:cNvPr id="122899" name="Line 18"/>
          <p:cNvSpPr>
            <a:spLocks noChangeShapeType="1"/>
          </p:cNvSpPr>
          <p:nvPr/>
        </p:nvSpPr>
        <p:spPr bwMode="auto">
          <a:xfrm>
            <a:off x="2343150" y="3771900"/>
            <a:ext cx="0" cy="400050"/>
          </a:xfrm>
          <a:prstGeom prst="line">
            <a:avLst/>
          </a:prstGeom>
          <a:noFill/>
          <a:ln w="19050">
            <a:solidFill>
              <a:srgbClr val="000000"/>
            </a:solidFill>
            <a:round/>
            <a:headEnd type="none" w="sm" len="sm"/>
            <a:tailEnd type="triangle" w="lg" len="med"/>
          </a:ln>
        </p:spPr>
        <p:txBody>
          <a:bodyPr wrap="none" anchor="ctr">
            <a:prstTxWarp prst="textNoShape">
              <a:avLst/>
            </a:prstTxWarp>
          </a:bodyPr>
          <a:lstStyle/>
          <a:p>
            <a:endParaRPr lang="en-US" sz="1350"/>
          </a:p>
        </p:txBody>
      </p:sp>
      <p:sp>
        <p:nvSpPr>
          <p:cNvPr id="122900" name="Line 19"/>
          <p:cNvSpPr>
            <a:spLocks noChangeShapeType="1"/>
          </p:cNvSpPr>
          <p:nvPr/>
        </p:nvSpPr>
        <p:spPr bwMode="auto">
          <a:xfrm>
            <a:off x="6915150" y="2228850"/>
            <a:ext cx="228600" cy="228600"/>
          </a:xfrm>
          <a:prstGeom prst="line">
            <a:avLst/>
          </a:prstGeom>
          <a:noFill/>
          <a:ln w="19050">
            <a:solidFill>
              <a:srgbClr val="000000"/>
            </a:solidFill>
            <a:round/>
            <a:headEnd type="none" w="sm" len="sm"/>
            <a:tailEnd type="triangle" w="lg" len="sm"/>
          </a:ln>
        </p:spPr>
        <p:txBody>
          <a:bodyPr wrap="none" anchor="ctr">
            <a:prstTxWarp prst="textNoShape">
              <a:avLst/>
            </a:prstTxWarp>
          </a:bodyPr>
          <a:lstStyle/>
          <a:p>
            <a:endParaRPr lang="en-US" sz="1350"/>
          </a:p>
        </p:txBody>
      </p:sp>
      <p:sp>
        <p:nvSpPr>
          <p:cNvPr id="122901" name="Line 20"/>
          <p:cNvSpPr>
            <a:spLocks noChangeShapeType="1"/>
          </p:cNvSpPr>
          <p:nvPr/>
        </p:nvSpPr>
        <p:spPr bwMode="auto">
          <a:xfrm flipV="1">
            <a:off x="5200650" y="2228850"/>
            <a:ext cx="342900" cy="228600"/>
          </a:xfrm>
          <a:prstGeom prst="line">
            <a:avLst/>
          </a:prstGeom>
          <a:noFill/>
          <a:ln w="19050">
            <a:solidFill>
              <a:srgbClr val="000000"/>
            </a:solidFill>
            <a:round/>
            <a:headEnd type="none" w="sm" len="sm"/>
            <a:tailEnd type="triangle" w="lg" len="sm"/>
          </a:ln>
        </p:spPr>
        <p:txBody>
          <a:bodyPr wrap="none" anchor="ctr">
            <a:prstTxWarp prst="textNoShape">
              <a:avLst/>
            </a:prstTxWarp>
          </a:bodyPr>
          <a:lstStyle/>
          <a:p>
            <a:endParaRPr lang="en-US" sz="1350"/>
          </a:p>
        </p:txBody>
      </p:sp>
      <p:sp>
        <p:nvSpPr>
          <p:cNvPr id="122902" name="Line 21"/>
          <p:cNvSpPr>
            <a:spLocks noChangeShapeType="1"/>
          </p:cNvSpPr>
          <p:nvPr/>
        </p:nvSpPr>
        <p:spPr bwMode="auto">
          <a:xfrm flipH="1" flipV="1">
            <a:off x="5314950" y="3371850"/>
            <a:ext cx="342900" cy="228600"/>
          </a:xfrm>
          <a:prstGeom prst="line">
            <a:avLst/>
          </a:prstGeom>
          <a:noFill/>
          <a:ln w="19050">
            <a:solidFill>
              <a:srgbClr val="000000"/>
            </a:solidFill>
            <a:round/>
            <a:headEnd type="none" w="sm" len="sm"/>
            <a:tailEnd type="triangle" w="lg" len="sm"/>
          </a:ln>
        </p:spPr>
        <p:txBody>
          <a:bodyPr wrap="none" anchor="ctr">
            <a:prstTxWarp prst="textNoShape">
              <a:avLst/>
            </a:prstTxWarp>
          </a:bodyPr>
          <a:lstStyle/>
          <a:p>
            <a:endParaRPr lang="en-US" sz="1350"/>
          </a:p>
        </p:txBody>
      </p:sp>
      <p:sp>
        <p:nvSpPr>
          <p:cNvPr id="122903" name="Line 22"/>
          <p:cNvSpPr>
            <a:spLocks noChangeShapeType="1"/>
          </p:cNvSpPr>
          <p:nvPr/>
        </p:nvSpPr>
        <p:spPr bwMode="auto">
          <a:xfrm flipH="1">
            <a:off x="6915150" y="3314700"/>
            <a:ext cx="285750" cy="228600"/>
          </a:xfrm>
          <a:prstGeom prst="line">
            <a:avLst/>
          </a:prstGeom>
          <a:noFill/>
          <a:ln w="19050">
            <a:solidFill>
              <a:srgbClr val="000000"/>
            </a:solidFill>
            <a:round/>
            <a:headEnd type="none" w="sm" len="sm"/>
            <a:tailEnd type="triangle" w="lg" len="sm"/>
          </a:ln>
        </p:spPr>
        <p:txBody>
          <a:bodyPr wrap="none" anchor="ctr">
            <a:prstTxWarp prst="textNoShape">
              <a:avLst/>
            </a:prstTxWarp>
          </a:bodyPr>
          <a:lstStyle/>
          <a:p>
            <a:endParaRPr lang="en-US" sz="1350"/>
          </a:p>
        </p:txBody>
      </p:sp>
      <p:sp>
        <p:nvSpPr>
          <p:cNvPr id="122904" name="Line 23"/>
          <p:cNvSpPr>
            <a:spLocks noChangeShapeType="1"/>
          </p:cNvSpPr>
          <p:nvPr/>
        </p:nvSpPr>
        <p:spPr bwMode="auto">
          <a:xfrm flipH="1" flipV="1">
            <a:off x="3257550" y="2228850"/>
            <a:ext cx="342900" cy="342900"/>
          </a:xfrm>
          <a:prstGeom prst="line">
            <a:avLst/>
          </a:prstGeom>
          <a:noFill/>
          <a:ln w="19050">
            <a:solidFill>
              <a:srgbClr val="000000"/>
            </a:solidFill>
            <a:round/>
            <a:headEnd type="none" w="sm" len="sm"/>
            <a:tailEnd type="triangle" w="lg" len="med"/>
          </a:ln>
        </p:spPr>
        <p:txBody>
          <a:bodyPr wrap="none" anchor="ctr">
            <a:prstTxWarp prst="textNoShape">
              <a:avLst/>
            </a:prstTxWarp>
          </a:bodyPr>
          <a:lstStyle/>
          <a:p>
            <a:endParaRPr lang="en-US" sz="1350"/>
          </a:p>
        </p:txBody>
      </p:sp>
      <p:grpSp>
        <p:nvGrpSpPr>
          <p:cNvPr id="2" name="Group 4"/>
          <p:cNvGrpSpPr>
            <a:grpSpLocks/>
          </p:cNvGrpSpPr>
          <p:nvPr/>
        </p:nvGrpSpPr>
        <p:grpSpPr bwMode="auto">
          <a:xfrm>
            <a:off x="1257300" y="114300"/>
            <a:ext cx="742950" cy="742950"/>
            <a:chOff x="432" y="2832"/>
            <a:chExt cx="768" cy="1013"/>
          </a:xfrm>
        </p:grpSpPr>
        <p:pic>
          <p:nvPicPr>
            <p:cNvPr id="122906" name="Picture 5" descr="cce-logo-270"/>
            <p:cNvPicPr>
              <a:picLocks noChangeAspect="1" noChangeArrowheads="1"/>
            </p:cNvPicPr>
            <p:nvPr/>
          </p:nvPicPr>
          <p:blipFill>
            <a:blip r:embed="rId4"/>
            <a:srcRect/>
            <a:stretch>
              <a:fillRect/>
            </a:stretch>
          </p:blipFill>
          <p:spPr bwMode="auto">
            <a:xfrm>
              <a:off x="432" y="3552"/>
              <a:ext cx="768" cy="293"/>
            </a:xfrm>
            <a:prstGeom prst="rect">
              <a:avLst/>
            </a:prstGeom>
            <a:noFill/>
            <a:ln w="9525">
              <a:noFill/>
              <a:miter lim="800000"/>
              <a:headEnd/>
              <a:tailEnd/>
            </a:ln>
          </p:spPr>
        </p:pic>
        <p:graphicFrame>
          <p:nvGraphicFramePr>
            <p:cNvPr id="122882" name="Object 2"/>
            <p:cNvGraphicFramePr>
              <a:graphicFrameLocks noChangeAspect="1"/>
            </p:cNvGraphicFramePr>
            <p:nvPr/>
          </p:nvGraphicFramePr>
          <p:xfrm>
            <a:off x="432" y="2832"/>
            <a:ext cx="711" cy="768"/>
          </p:xfrm>
          <a:graphic>
            <a:graphicData uri="http://schemas.openxmlformats.org/presentationml/2006/ole">
              <mc:AlternateContent xmlns:mc="http://schemas.openxmlformats.org/markup-compatibility/2006">
                <mc:Choice xmlns:v="urn:schemas-microsoft-com:vml" Requires="v">
                  <p:oleObj spid="_x0000_s3142" name="Document" r:id="rId5" imgW="1499616" imgH="1319784" progId="Word.Document.8">
                    <p:embed/>
                  </p:oleObj>
                </mc:Choice>
                <mc:Fallback>
                  <p:oleObj name="Document" r:id="rId5" imgW="1499616" imgH="13197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2832"/>
                          <a:ext cx="711" cy="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933418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a:xfrm>
            <a:off x="2376310" y="205979"/>
            <a:ext cx="4824590" cy="857250"/>
          </a:xfrm>
        </p:spPr>
        <p:txBody>
          <a:bodyPr/>
          <a:lstStyle/>
          <a:p>
            <a:pPr eaLnBrk="1" hangingPunct="1"/>
            <a:r>
              <a:rPr lang="en-US" dirty="0"/>
              <a:t>Basic Program	</a:t>
            </a:r>
          </a:p>
        </p:txBody>
      </p:sp>
      <p:sp>
        <p:nvSpPr>
          <p:cNvPr id="126980" name="Rectangle 3"/>
          <p:cNvSpPr>
            <a:spLocks noGrp="1" noChangeArrowheads="1"/>
          </p:cNvSpPr>
          <p:nvPr>
            <p:ph idx="1"/>
          </p:nvPr>
        </p:nvSpPr>
        <p:spPr/>
        <p:txBody>
          <a:bodyPr/>
          <a:lstStyle/>
          <a:p>
            <a:pPr eaLnBrk="1" hangingPunct="1"/>
            <a:r>
              <a:rPr lang="en-US" dirty="0"/>
              <a:t>Student check-in and check-out with coach</a:t>
            </a:r>
          </a:p>
          <a:p>
            <a:pPr eaLnBrk="1" hangingPunct="1"/>
            <a:r>
              <a:rPr lang="en-US" dirty="0"/>
              <a:t>Teacher Feedback/Daily Progress Report</a:t>
            </a:r>
          </a:p>
          <a:p>
            <a:pPr eaLnBrk="1" hangingPunct="1"/>
            <a:r>
              <a:rPr lang="en-US" dirty="0"/>
              <a:t>Problem solving if needed</a:t>
            </a:r>
          </a:p>
          <a:p>
            <a:pPr eaLnBrk="1" hangingPunct="1"/>
            <a:r>
              <a:rPr lang="en-US" dirty="0"/>
              <a:t>Parent communication</a:t>
            </a:r>
          </a:p>
          <a:p>
            <a:pPr eaLnBrk="1" hangingPunct="1"/>
            <a:r>
              <a:rPr lang="en-US" dirty="0"/>
              <a:t>Reinforcement &amp; Criterion Shift for non-responders</a:t>
            </a:r>
          </a:p>
        </p:txBody>
      </p:sp>
      <p:grpSp>
        <p:nvGrpSpPr>
          <p:cNvPr id="2" name="Group 4"/>
          <p:cNvGrpSpPr>
            <a:grpSpLocks/>
          </p:cNvGrpSpPr>
          <p:nvPr/>
        </p:nvGrpSpPr>
        <p:grpSpPr bwMode="auto">
          <a:xfrm>
            <a:off x="1371601" y="171450"/>
            <a:ext cx="870389" cy="891779"/>
            <a:chOff x="432" y="2832"/>
            <a:chExt cx="768" cy="1013"/>
          </a:xfrm>
        </p:grpSpPr>
        <p:pic>
          <p:nvPicPr>
            <p:cNvPr id="126982" name="Picture 5" descr="cce-logo-270"/>
            <p:cNvPicPr>
              <a:picLocks noChangeAspect="1" noChangeArrowheads="1"/>
            </p:cNvPicPr>
            <p:nvPr/>
          </p:nvPicPr>
          <p:blipFill>
            <a:blip r:embed="rId4"/>
            <a:srcRect/>
            <a:stretch>
              <a:fillRect/>
            </a:stretch>
          </p:blipFill>
          <p:spPr bwMode="auto">
            <a:xfrm>
              <a:off x="432" y="3552"/>
              <a:ext cx="768" cy="293"/>
            </a:xfrm>
            <a:prstGeom prst="rect">
              <a:avLst/>
            </a:prstGeom>
            <a:noFill/>
            <a:ln w="9525">
              <a:noFill/>
              <a:miter lim="800000"/>
              <a:headEnd/>
              <a:tailEnd/>
            </a:ln>
          </p:spPr>
        </p:pic>
        <p:graphicFrame>
          <p:nvGraphicFramePr>
            <p:cNvPr id="126978" name="Object 2"/>
            <p:cNvGraphicFramePr>
              <a:graphicFrameLocks noChangeAspect="1"/>
            </p:cNvGraphicFramePr>
            <p:nvPr/>
          </p:nvGraphicFramePr>
          <p:xfrm>
            <a:off x="432" y="2832"/>
            <a:ext cx="711" cy="768"/>
          </p:xfrm>
          <a:graphic>
            <a:graphicData uri="http://schemas.openxmlformats.org/presentationml/2006/ole">
              <mc:AlternateContent xmlns:mc="http://schemas.openxmlformats.org/markup-compatibility/2006">
                <mc:Choice xmlns:v="urn:schemas-microsoft-com:vml" Requires="v">
                  <p:oleObj spid="_x0000_s4166" name="Document" r:id="rId5" imgW="1499616" imgH="1319784" progId="Word.Document.8">
                    <p:embed/>
                  </p:oleObj>
                </mc:Choice>
                <mc:Fallback>
                  <p:oleObj name="Document" r:id="rId5" imgW="1499616" imgH="13197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2832"/>
                          <a:ext cx="711" cy="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017506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714500" y="0"/>
            <a:ext cx="5829300" cy="857250"/>
          </a:xfrm>
        </p:spPr>
        <p:txBody>
          <a:bodyPr/>
          <a:lstStyle/>
          <a:p>
            <a:pPr eaLnBrk="1" hangingPunct="1"/>
            <a:r>
              <a:rPr lang="en-US" sz="2700"/>
              <a:t>Checking In</a:t>
            </a:r>
            <a:endParaRPr lang="en-US"/>
          </a:p>
        </p:txBody>
      </p:sp>
      <p:pic>
        <p:nvPicPr>
          <p:cNvPr id="424963" name="Picture 3" descr="Evergreen CCE - 15"/>
          <p:cNvPicPr>
            <a:picLocks noChangeAspect="1" noChangeArrowheads="1"/>
          </p:cNvPicPr>
          <p:nvPr/>
        </p:nvPicPr>
        <p:blipFill>
          <a:blip r:embed="rId3"/>
          <a:srcRect/>
          <a:stretch>
            <a:fillRect/>
          </a:stretch>
        </p:blipFill>
        <p:spPr bwMode="auto">
          <a:xfrm>
            <a:off x="2171701" y="1485900"/>
            <a:ext cx="4632722" cy="3474244"/>
          </a:xfrm>
          <a:prstGeom prst="rect">
            <a:avLst/>
          </a:prstGeom>
          <a:noFill/>
          <a:ln w="9525">
            <a:noFill/>
            <a:miter lim="800000"/>
            <a:headEnd/>
            <a:tailEnd/>
          </a:ln>
        </p:spPr>
      </p:pic>
      <p:grpSp>
        <p:nvGrpSpPr>
          <p:cNvPr id="2" name="Group 4"/>
          <p:cNvGrpSpPr>
            <a:grpSpLocks/>
          </p:cNvGrpSpPr>
          <p:nvPr/>
        </p:nvGrpSpPr>
        <p:grpSpPr bwMode="auto">
          <a:xfrm>
            <a:off x="1485900" y="595313"/>
            <a:ext cx="2053829" cy="864059"/>
            <a:chOff x="624" y="288"/>
            <a:chExt cx="1725" cy="912"/>
          </a:xfrm>
        </p:grpSpPr>
        <p:sp>
          <p:nvSpPr>
            <p:cNvPr id="131078" name="AutoShape 5"/>
            <p:cNvSpPr>
              <a:spLocks noChangeArrowheads="1"/>
            </p:cNvSpPr>
            <p:nvPr/>
          </p:nvSpPr>
          <p:spPr bwMode="auto">
            <a:xfrm>
              <a:off x="624" y="288"/>
              <a:ext cx="1725" cy="912"/>
            </a:xfrm>
            <a:prstGeom prst="ellipseRibbon">
              <a:avLst>
                <a:gd name="adj1" fmla="val 25000"/>
                <a:gd name="adj2" fmla="val 50000"/>
                <a:gd name="adj3" fmla="val 12500"/>
              </a:avLst>
            </a:prstGeom>
            <a:solidFill>
              <a:schemeClr val="accent1"/>
            </a:solidFill>
            <a:ln w="9525">
              <a:solidFill>
                <a:schemeClr val="tx1"/>
              </a:solidFill>
              <a:round/>
              <a:headEnd/>
              <a:tailEnd/>
            </a:ln>
          </p:spPr>
          <p:txBody>
            <a:bodyPr wrap="none" anchor="ctr">
              <a:prstTxWarp prst="textNoShape">
                <a:avLst/>
              </a:prstTxWarp>
            </a:bodyPr>
            <a:lstStyle/>
            <a:p>
              <a:endParaRPr lang="en-US" sz="1350"/>
            </a:p>
          </p:txBody>
        </p:sp>
        <p:sp>
          <p:nvSpPr>
            <p:cNvPr id="131079" name="Text Box 6"/>
            <p:cNvSpPr txBox="1">
              <a:spLocks noChangeArrowheads="1"/>
            </p:cNvSpPr>
            <p:nvPr/>
          </p:nvSpPr>
          <p:spPr bwMode="auto">
            <a:xfrm>
              <a:off x="1104" y="480"/>
              <a:ext cx="1104" cy="646"/>
            </a:xfrm>
            <a:prstGeom prst="rect">
              <a:avLst/>
            </a:prstGeom>
            <a:noFill/>
            <a:ln w="9525">
              <a:noFill/>
              <a:miter lim="800000"/>
              <a:headEnd/>
              <a:tailEnd/>
            </a:ln>
          </p:spPr>
          <p:txBody>
            <a:bodyPr>
              <a:prstTxWarp prst="textNoShape">
                <a:avLst/>
              </a:prstTxWarp>
              <a:spAutoFit/>
            </a:bodyPr>
            <a:lstStyle/>
            <a:p>
              <a:pPr>
                <a:spcBef>
                  <a:spcPct val="50000"/>
                </a:spcBef>
              </a:pPr>
              <a:r>
                <a:rPr lang="en-US" sz="1350" dirty="0"/>
                <a:t>95% of </a:t>
              </a:r>
            </a:p>
            <a:p>
              <a:pPr>
                <a:spcBef>
                  <a:spcPct val="50000"/>
                </a:spcBef>
              </a:pPr>
              <a:r>
                <a:rPr lang="en-US" sz="1350" dirty="0"/>
                <a:t>14,000 times</a:t>
              </a:r>
            </a:p>
          </p:txBody>
        </p:sp>
      </p:grpSp>
      <p:sp>
        <p:nvSpPr>
          <p:cNvPr id="424967" name="AutoShape 7"/>
          <p:cNvSpPr>
            <a:spLocks noChangeArrowheads="1"/>
          </p:cNvSpPr>
          <p:nvPr/>
        </p:nvSpPr>
        <p:spPr bwMode="auto">
          <a:xfrm>
            <a:off x="5772150" y="595312"/>
            <a:ext cx="1771650" cy="861077"/>
          </a:xfrm>
          <a:prstGeom prst="ellipseRibbon">
            <a:avLst>
              <a:gd name="adj1" fmla="val 25000"/>
              <a:gd name="adj2" fmla="val 50000"/>
              <a:gd name="adj3" fmla="val 12500"/>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350"/>
              <a:t>Success</a:t>
            </a:r>
          </a:p>
        </p:txBody>
      </p:sp>
    </p:spTree>
    <p:extLst>
      <p:ext uri="{BB962C8B-B14F-4D97-AF65-F5344CB8AC3E}">
        <p14:creationId xmlns:p14="http://schemas.microsoft.com/office/powerpoint/2010/main" val="5798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4962"/>
                                        </p:tgtEl>
                                        <p:attrNameLst>
                                          <p:attrName>style.visibility</p:attrName>
                                        </p:attrNameLst>
                                      </p:cBhvr>
                                      <p:to>
                                        <p:strVal val="visible"/>
                                      </p:to>
                                    </p:set>
                                    <p:animEffect transition="in" filter="box(in)">
                                      <p:cBhvr>
                                        <p:cTn id="7" dur="500"/>
                                        <p:tgtEl>
                                          <p:spTgt spid="4249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4963"/>
                                        </p:tgtEl>
                                        <p:attrNameLst>
                                          <p:attrName>style.visibility</p:attrName>
                                        </p:attrNameLst>
                                      </p:cBhvr>
                                      <p:to>
                                        <p:strVal val="visible"/>
                                      </p:to>
                                    </p:set>
                                    <p:animEffect transition="in" filter="dissolve">
                                      <p:cBhvr>
                                        <p:cTn id="12" dur="500"/>
                                        <p:tgtEl>
                                          <p:spTgt spid="4249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424967"/>
                                        </p:tgtEl>
                                        <p:attrNameLst>
                                          <p:attrName>style.visibility</p:attrName>
                                        </p:attrNameLst>
                                      </p:cBhvr>
                                      <p:to>
                                        <p:strVal val="visible"/>
                                      </p:to>
                                    </p:set>
                                    <p:animEffect transition="in" filter="wheel(4)">
                                      <p:cBhvr>
                                        <p:cTn id="23" dur="2000"/>
                                        <p:tgtEl>
                                          <p:spTgt spid="424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p:bldP spid="42496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a:xfrm>
            <a:off x="2229778" y="457200"/>
            <a:ext cx="5256872" cy="685800"/>
          </a:xfrm>
        </p:spPr>
        <p:txBody>
          <a:bodyPr/>
          <a:lstStyle/>
          <a:p>
            <a:pPr eaLnBrk="1" hangingPunct="1"/>
            <a:r>
              <a:rPr lang="en-US" dirty="0"/>
              <a:t>Basic: Check-in</a:t>
            </a:r>
          </a:p>
        </p:txBody>
      </p:sp>
      <p:sp>
        <p:nvSpPr>
          <p:cNvPr id="129028" name="Rectangle 3"/>
          <p:cNvSpPr>
            <a:spLocks noGrp="1" noChangeArrowheads="1"/>
          </p:cNvSpPr>
          <p:nvPr>
            <p:ph idx="1"/>
          </p:nvPr>
        </p:nvSpPr>
        <p:spPr>
          <a:xfrm>
            <a:off x="1657350" y="1257300"/>
            <a:ext cx="5829300" cy="3314700"/>
          </a:xfrm>
        </p:spPr>
        <p:txBody>
          <a:bodyPr>
            <a:normAutofit fontScale="92500" lnSpcReduction="10000"/>
          </a:bodyPr>
          <a:lstStyle/>
          <a:p>
            <a:pPr eaLnBrk="1" hangingPunct="1"/>
            <a:r>
              <a:rPr lang="en-US" sz="2100" dirty="0"/>
              <a:t>Convenient location; consistent routine; efficient</a:t>
            </a:r>
          </a:p>
          <a:p>
            <a:pPr eaLnBrk="1" hangingPunct="1"/>
            <a:r>
              <a:rPr lang="en-US" sz="2100" dirty="0"/>
              <a:t>Students receive the DPR with a goal</a:t>
            </a:r>
          </a:p>
          <a:p>
            <a:pPr eaLnBrk="1" hangingPunct="1"/>
            <a:r>
              <a:rPr lang="en-US" sz="2100" dirty="0"/>
              <a:t>Coach collects signed DPR</a:t>
            </a:r>
          </a:p>
          <a:p>
            <a:pPr eaLnBrk="1" hangingPunct="1"/>
            <a:r>
              <a:rPr lang="en-US" sz="2100" dirty="0"/>
              <a:t>Coach and students review expectations</a:t>
            </a:r>
          </a:p>
          <a:p>
            <a:pPr eaLnBrk="1" hangingPunct="1"/>
            <a:r>
              <a:rPr lang="en-US" sz="2100" dirty="0"/>
              <a:t>Materials/Homework Check</a:t>
            </a:r>
          </a:p>
          <a:p>
            <a:pPr eaLnBrk="1" hangingPunct="1"/>
            <a:r>
              <a:rPr lang="en-US" sz="2100" dirty="0"/>
              <a:t>Receive positive reinforcement for check-in</a:t>
            </a:r>
          </a:p>
          <a:p>
            <a:pPr eaLnBrk="1" hangingPunct="1"/>
            <a:r>
              <a:rPr lang="en-US" sz="2100" dirty="0"/>
              <a:t>Positive Relationship building with students</a:t>
            </a:r>
          </a:p>
          <a:p>
            <a:pPr eaLnBrk="1" hangingPunct="1"/>
            <a:r>
              <a:rPr lang="en-US" sz="2100" dirty="0"/>
              <a:t>Provide reminders of expectations, social skills, and problem solving skills</a:t>
            </a:r>
          </a:p>
          <a:p>
            <a:r>
              <a:rPr lang="en-US" sz="2100" dirty="0">
                <a:hlinkClick r:id="rId3"/>
              </a:rPr>
              <a:t>https://</a:t>
            </a:r>
            <a:r>
              <a:rPr lang="en-US" sz="2100" dirty="0" err="1">
                <a:hlinkClick r:id="rId3"/>
              </a:rPr>
              <a:t>www.youtube.com</a:t>
            </a:r>
            <a:r>
              <a:rPr lang="en-US" sz="2100" dirty="0">
                <a:hlinkClick r:id="rId3"/>
              </a:rPr>
              <a:t>/</a:t>
            </a:r>
            <a:r>
              <a:rPr lang="en-US" sz="2100" dirty="0" err="1">
                <a:hlinkClick r:id="rId3"/>
              </a:rPr>
              <a:t>watch?v</a:t>
            </a:r>
            <a:r>
              <a:rPr lang="en-US" sz="2100" dirty="0">
                <a:hlinkClick r:id="rId3"/>
              </a:rPr>
              <a:t>=7rSNMC14Rq0</a:t>
            </a:r>
            <a:endParaRPr lang="en-US" sz="2100" dirty="0"/>
          </a:p>
        </p:txBody>
      </p:sp>
      <p:sp>
        <p:nvSpPr>
          <p:cNvPr id="3" name="Slide Number Placeholder 2"/>
          <p:cNvSpPr>
            <a:spLocks noGrp="1"/>
          </p:cNvSpPr>
          <p:nvPr>
            <p:ph type="sldNum" sz="quarter" idx="12"/>
          </p:nvPr>
        </p:nvSpPr>
        <p:spPr/>
        <p:txBody>
          <a:bodyPr/>
          <a:lstStyle/>
          <a:p>
            <a:fld id="{DA4B79E9-9C27-AC44-993E-6D64CAE1F6F7}" type="slidenum">
              <a:rPr lang="en-US" smtClean="0"/>
              <a:t>66</a:t>
            </a:fld>
            <a:endParaRPr lang="en-US"/>
          </a:p>
        </p:txBody>
      </p:sp>
    </p:spTree>
    <p:extLst>
      <p:ext uri="{BB962C8B-B14F-4D97-AF65-F5344CB8AC3E}">
        <p14:creationId xmlns:p14="http://schemas.microsoft.com/office/powerpoint/2010/main" val="3943222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255502" y="205979"/>
            <a:ext cx="3945398" cy="857250"/>
          </a:xfrm>
        </p:spPr>
        <p:txBody>
          <a:bodyPr/>
          <a:lstStyle/>
          <a:p>
            <a:pPr eaLnBrk="1" hangingPunct="1"/>
            <a:r>
              <a:rPr lang="en-US" dirty="0"/>
              <a:t>Checking out</a:t>
            </a:r>
          </a:p>
        </p:txBody>
      </p:sp>
      <p:pic>
        <p:nvPicPr>
          <p:cNvPr id="135171" name="Picture 3" descr="Evergreen CCE - 18"/>
          <p:cNvPicPr>
            <a:picLocks noChangeAspect="1" noChangeArrowheads="1"/>
          </p:cNvPicPr>
          <p:nvPr/>
        </p:nvPicPr>
        <p:blipFill>
          <a:blip r:embed="rId3"/>
          <a:srcRect/>
          <a:stretch>
            <a:fillRect/>
          </a:stretch>
        </p:blipFill>
        <p:spPr bwMode="auto">
          <a:xfrm>
            <a:off x="2057401" y="1326357"/>
            <a:ext cx="5089922" cy="3817144"/>
          </a:xfrm>
          <a:prstGeom prst="rect">
            <a:avLst/>
          </a:prstGeom>
          <a:noFill/>
          <a:ln w="9525">
            <a:noFill/>
            <a:miter lim="800000"/>
            <a:headEnd/>
            <a:tailEnd/>
          </a:ln>
        </p:spPr>
      </p:pic>
      <p:sp>
        <p:nvSpPr>
          <p:cNvPr id="135172" name="AutoShape 4"/>
          <p:cNvSpPr>
            <a:spLocks noChangeArrowheads="1"/>
          </p:cNvSpPr>
          <p:nvPr/>
        </p:nvSpPr>
        <p:spPr bwMode="auto">
          <a:xfrm>
            <a:off x="1714500" y="0"/>
            <a:ext cx="1428750" cy="1428750"/>
          </a:xfrm>
          <a:prstGeom prst="irregularSeal1">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350"/>
              <a:t>92% of</a:t>
            </a:r>
          </a:p>
          <a:p>
            <a:pPr algn="ctr"/>
            <a:r>
              <a:rPr lang="en-US" sz="1350"/>
              <a:t>time</a:t>
            </a:r>
          </a:p>
        </p:txBody>
      </p:sp>
      <p:sp>
        <p:nvSpPr>
          <p:cNvPr id="135173" name="AutoShape 5"/>
          <p:cNvSpPr>
            <a:spLocks noChangeArrowheads="1"/>
          </p:cNvSpPr>
          <p:nvPr/>
        </p:nvSpPr>
        <p:spPr bwMode="auto">
          <a:xfrm>
            <a:off x="6115050" y="0"/>
            <a:ext cx="1428750" cy="1428750"/>
          </a:xfrm>
          <a:prstGeom prst="irregularSeal1">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350"/>
              <a:t>Terrific</a:t>
            </a:r>
          </a:p>
        </p:txBody>
      </p:sp>
    </p:spTree>
    <p:extLst>
      <p:ext uri="{BB962C8B-B14F-4D97-AF65-F5344CB8AC3E}">
        <p14:creationId xmlns:p14="http://schemas.microsoft.com/office/powerpoint/2010/main" val="351734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2241989" y="205979"/>
            <a:ext cx="4958911" cy="857250"/>
          </a:xfrm>
        </p:spPr>
        <p:txBody>
          <a:bodyPr/>
          <a:lstStyle/>
          <a:p>
            <a:pPr eaLnBrk="1" hangingPunct="1"/>
            <a:r>
              <a:rPr lang="en-US" dirty="0"/>
              <a:t>Basic: Check-out</a:t>
            </a:r>
          </a:p>
        </p:txBody>
      </p:sp>
      <p:sp>
        <p:nvSpPr>
          <p:cNvPr id="133124" name="Rectangle 3"/>
          <p:cNvSpPr>
            <a:spLocks noGrp="1" noChangeArrowheads="1"/>
          </p:cNvSpPr>
          <p:nvPr>
            <p:ph idx="1"/>
          </p:nvPr>
        </p:nvSpPr>
        <p:spPr/>
        <p:txBody>
          <a:bodyPr/>
          <a:lstStyle/>
          <a:p>
            <a:pPr eaLnBrk="1" hangingPunct="1"/>
            <a:r>
              <a:rPr lang="en-US" sz="2100" dirty="0"/>
              <a:t>Convenient location; consistent routine; efficient</a:t>
            </a:r>
          </a:p>
          <a:p>
            <a:pPr eaLnBrk="1" hangingPunct="1"/>
            <a:r>
              <a:rPr lang="en-US" sz="2100" dirty="0"/>
              <a:t>Positive end to the school day/class period</a:t>
            </a:r>
          </a:p>
          <a:p>
            <a:pPr eaLnBrk="1" hangingPunct="1"/>
            <a:r>
              <a:rPr lang="en-US" sz="2100" dirty="0"/>
              <a:t>Coach gives behavioral feedback/correction on what needs to be different next time</a:t>
            </a:r>
          </a:p>
          <a:p>
            <a:pPr eaLnBrk="1" hangingPunct="1"/>
            <a:r>
              <a:rPr lang="en-US" sz="2100" dirty="0"/>
              <a:t>Coach provides praise &amp; reinforcement for meeting goal</a:t>
            </a:r>
          </a:p>
          <a:p>
            <a:r>
              <a:rPr lang="en-US" sz="2100" dirty="0"/>
              <a:t>Afternoon Check Out: </a:t>
            </a:r>
            <a:r>
              <a:rPr lang="en-US" sz="2100" dirty="0">
                <a:hlinkClick r:id="rId3"/>
              </a:rPr>
              <a:t>https://youtu.be/8DexDQtVWMk</a:t>
            </a:r>
            <a:endParaRPr lang="en-US" sz="2100" dirty="0"/>
          </a:p>
          <a:p>
            <a:pPr eaLnBrk="1" hangingPunct="1">
              <a:buFontTx/>
              <a:buNone/>
            </a:pPr>
            <a:endParaRPr lang="en-US" sz="2100" dirty="0"/>
          </a:p>
          <a:p>
            <a:pPr eaLnBrk="1" hangingPunct="1"/>
            <a:endParaRPr lang="en-US" sz="1200" dirty="0"/>
          </a:p>
          <a:p>
            <a:pPr eaLnBrk="1" hangingPunct="1">
              <a:buFontTx/>
              <a:buNone/>
            </a:pPr>
            <a:endParaRPr lang="en-US" sz="1200" dirty="0"/>
          </a:p>
        </p:txBody>
      </p:sp>
      <p:sp>
        <p:nvSpPr>
          <p:cNvPr id="3" name="Slide Number Placeholder 2"/>
          <p:cNvSpPr>
            <a:spLocks noGrp="1"/>
          </p:cNvSpPr>
          <p:nvPr>
            <p:ph type="sldNum" sz="quarter" idx="12"/>
          </p:nvPr>
        </p:nvSpPr>
        <p:spPr/>
        <p:txBody>
          <a:bodyPr/>
          <a:lstStyle/>
          <a:p>
            <a:fld id="{DA4B79E9-9C27-AC44-993E-6D64CAE1F6F7}" type="slidenum">
              <a:rPr lang="en-US" smtClean="0"/>
              <a:t>68</a:t>
            </a:fld>
            <a:endParaRPr lang="en-US"/>
          </a:p>
        </p:txBody>
      </p:sp>
    </p:spTree>
    <p:extLst>
      <p:ext uri="{BB962C8B-B14F-4D97-AF65-F5344CB8AC3E}">
        <p14:creationId xmlns:p14="http://schemas.microsoft.com/office/powerpoint/2010/main" val="1742984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2400733" y="205979"/>
            <a:ext cx="4800167" cy="857250"/>
          </a:xfrm>
        </p:spPr>
        <p:txBody>
          <a:bodyPr/>
          <a:lstStyle/>
          <a:p>
            <a:pPr eaLnBrk="1" hangingPunct="1"/>
            <a:r>
              <a:rPr lang="en-US" dirty="0"/>
              <a:t>Coach Role</a:t>
            </a:r>
          </a:p>
        </p:txBody>
      </p:sp>
      <p:sp>
        <p:nvSpPr>
          <p:cNvPr id="133124" name="Rectangle 3"/>
          <p:cNvSpPr>
            <a:spLocks noGrp="1" noChangeArrowheads="1"/>
          </p:cNvSpPr>
          <p:nvPr>
            <p:ph idx="1"/>
          </p:nvPr>
        </p:nvSpPr>
        <p:spPr/>
        <p:txBody>
          <a:bodyPr/>
          <a:lstStyle/>
          <a:p>
            <a:pPr lvl="2" eaLnBrk="1" hangingPunct="1">
              <a:lnSpc>
                <a:spcPct val="90000"/>
              </a:lnSpc>
            </a:pPr>
            <a:r>
              <a:rPr lang="en-US" sz="1800" dirty="0">
                <a:solidFill>
                  <a:srgbClr val="FF0000"/>
                </a:solidFill>
              </a:rPr>
              <a:t>Serve as a positive role model &amp; connect with student</a:t>
            </a:r>
          </a:p>
          <a:p>
            <a:pPr lvl="2" eaLnBrk="1" hangingPunct="1">
              <a:lnSpc>
                <a:spcPct val="90000"/>
              </a:lnSpc>
            </a:pPr>
            <a:r>
              <a:rPr lang="en-US" sz="1800" dirty="0"/>
              <a:t>Monitor progress of students with the Daily Progress Report </a:t>
            </a:r>
          </a:p>
          <a:p>
            <a:pPr lvl="2" eaLnBrk="1" hangingPunct="1">
              <a:lnSpc>
                <a:spcPct val="90000"/>
              </a:lnSpc>
            </a:pPr>
            <a:r>
              <a:rPr lang="en-US" sz="1800" dirty="0"/>
              <a:t>Inform parents of student progress </a:t>
            </a:r>
          </a:p>
          <a:p>
            <a:pPr lvl="2" eaLnBrk="1" hangingPunct="1">
              <a:lnSpc>
                <a:spcPct val="90000"/>
              </a:lnSpc>
            </a:pPr>
            <a:r>
              <a:rPr lang="en-US" sz="1800" dirty="0"/>
              <a:t>Complete daily data entry </a:t>
            </a:r>
          </a:p>
          <a:p>
            <a:pPr lvl="2" eaLnBrk="1" hangingPunct="1">
              <a:lnSpc>
                <a:spcPct val="90000"/>
              </a:lnSpc>
            </a:pPr>
            <a:r>
              <a:rPr lang="en-US" sz="1800" dirty="0"/>
              <a:t>Provide social skills instruction, problem solving instruction, and academic support as needed</a:t>
            </a:r>
          </a:p>
          <a:p>
            <a:pPr lvl="2" eaLnBrk="1" hangingPunct="1">
              <a:lnSpc>
                <a:spcPct val="90000"/>
              </a:lnSpc>
            </a:pPr>
            <a:r>
              <a:rPr lang="en-US" sz="1800" dirty="0"/>
              <a:t>Review student progress with school coordinator</a:t>
            </a:r>
            <a:endParaRPr lang="en-US" sz="1800" dirty="0">
              <a:latin typeface="Times New Roman" charset="0"/>
            </a:endParaRPr>
          </a:p>
          <a:p>
            <a:pPr eaLnBrk="1" hangingPunct="1">
              <a:lnSpc>
                <a:spcPct val="90000"/>
              </a:lnSpc>
              <a:buFontTx/>
              <a:buNone/>
            </a:pPr>
            <a:endParaRPr lang="en-US" sz="1350" dirty="0"/>
          </a:p>
        </p:txBody>
      </p:sp>
      <p:grpSp>
        <p:nvGrpSpPr>
          <p:cNvPr id="2" name="Group 4"/>
          <p:cNvGrpSpPr>
            <a:grpSpLocks/>
          </p:cNvGrpSpPr>
          <p:nvPr/>
        </p:nvGrpSpPr>
        <p:grpSpPr bwMode="auto">
          <a:xfrm>
            <a:off x="1371601" y="171450"/>
            <a:ext cx="870389" cy="891779"/>
            <a:chOff x="432" y="2832"/>
            <a:chExt cx="768" cy="1013"/>
          </a:xfrm>
        </p:grpSpPr>
        <p:pic>
          <p:nvPicPr>
            <p:cNvPr id="133126" name="Picture 5" descr="cce-logo-270"/>
            <p:cNvPicPr>
              <a:picLocks noChangeAspect="1" noChangeArrowheads="1"/>
            </p:cNvPicPr>
            <p:nvPr/>
          </p:nvPicPr>
          <p:blipFill>
            <a:blip r:embed="rId4"/>
            <a:srcRect/>
            <a:stretch>
              <a:fillRect/>
            </a:stretch>
          </p:blipFill>
          <p:spPr bwMode="auto">
            <a:xfrm>
              <a:off x="432" y="3552"/>
              <a:ext cx="768" cy="293"/>
            </a:xfrm>
            <a:prstGeom prst="rect">
              <a:avLst/>
            </a:prstGeom>
            <a:noFill/>
            <a:ln w="9525">
              <a:noFill/>
              <a:miter lim="800000"/>
              <a:headEnd/>
              <a:tailEnd/>
            </a:ln>
          </p:spPr>
        </p:pic>
        <p:graphicFrame>
          <p:nvGraphicFramePr>
            <p:cNvPr id="133122" name="Object 2"/>
            <p:cNvGraphicFramePr>
              <a:graphicFrameLocks noChangeAspect="1"/>
            </p:cNvGraphicFramePr>
            <p:nvPr/>
          </p:nvGraphicFramePr>
          <p:xfrm>
            <a:off x="432" y="2832"/>
            <a:ext cx="711" cy="768"/>
          </p:xfrm>
          <a:graphic>
            <a:graphicData uri="http://schemas.openxmlformats.org/presentationml/2006/ole">
              <mc:AlternateContent xmlns:mc="http://schemas.openxmlformats.org/markup-compatibility/2006">
                <mc:Choice xmlns:v="urn:schemas-microsoft-com:vml" Requires="v">
                  <p:oleObj spid="_x0000_s5191" name="Document" r:id="rId5" imgW="1499616" imgH="1319784" progId="Word.Document.8">
                    <p:embed/>
                  </p:oleObj>
                </mc:Choice>
                <mc:Fallback>
                  <p:oleObj name="Document" r:id="rId5" imgW="1499616" imgH="13197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2832"/>
                          <a:ext cx="711" cy="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1109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93981-4A51-B142-BBA5-4398076681BB}"/>
              </a:ext>
            </a:extLst>
          </p:cNvPr>
          <p:cNvPicPr>
            <a:picLocks noChangeAspect="1"/>
          </p:cNvPicPr>
          <p:nvPr/>
        </p:nvPicPr>
        <p:blipFill>
          <a:blip r:embed="rId2"/>
          <a:stretch>
            <a:fillRect/>
          </a:stretch>
        </p:blipFill>
        <p:spPr>
          <a:xfrm>
            <a:off x="854765" y="-19746"/>
            <a:ext cx="7204363" cy="5053915"/>
          </a:xfrm>
          <a:prstGeom prst="rect">
            <a:avLst/>
          </a:prstGeom>
        </p:spPr>
      </p:pic>
    </p:spTree>
    <p:extLst>
      <p:ext uri="{BB962C8B-B14F-4D97-AF65-F5344CB8AC3E}">
        <p14:creationId xmlns:p14="http://schemas.microsoft.com/office/powerpoint/2010/main" val="1913333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123122" y="285750"/>
            <a:ext cx="5864765" cy="628650"/>
          </a:xfrm>
        </p:spPr>
        <p:txBody>
          <a:bodyPr/>
          <a:lstStyle/>
          <a:p>
            <a:pPr eaLnBrk="1" hangingPunct="1"/>
            <a:r>
              <a:rPr lang="en-US" dirty="0">
                <a:solidFill>
                  <a:schemeClr val="tx1"/>
                </a:solidFill>
              </a:rPr>
              <a:t>Check in/Out Teacher’s Role: </a:t>
            </a:r>
          </a:p>
        </p:txBody>
      </p:sp>
      <p:sp>
        <p:nvSpPr>
          <p:cNvPr id="143363" name="Rectangle 3"/>
          <p:cNvSpPr>
            <a:spLocks noGrp="1" noChangeArrowheads="1"/>
          </p:cNvSpPr>
          <p:nvPr>
            <p:ph type="body" idx="4294967295"/>
          </p:nvPr>
        </p:nvSpPr>
        <p:spPr>
          <a:xfrm>
            <a:off x="1478604" y="1168400"/>
            <a:ext cx="5988996" cy="3403600"/>
          </a:xfrm>
        </p:spPr>
        <p:txBody>
          <a:bodyPr>
            <a:noAutofit/>
          </a:bodyPr>
          <a:lstStyle/>
          <a:p>
            <a:pPr eaLnBrk="1" hangingPunct="1">
              <a:lnSpc>
                <a:spcPct val="90000"/>
              </a:lnSpc>
            </a:pPr>
            <a:r>
              <a:rPr lang="en-US" sz="1800" dirty="0"/>
              <a:t>Score Students On The Daily Progress Report Card At Designated Times </a:t>
            </a:r>
          </a:p>
          <a:p>
            <a:pPr eaLnBrk="1" hangingPunct="1">
              <a:lnSpc>
                <a:spcPct val="90000"/>
              </a:lnSpc>
            </a:pPr>
            <a:r>
              <a:rPr lang="en-US" sz="1800" dirty="0"/>
              <a:t>Give Student Clear, Concise Behavioral Reminders about Expected Behavior When Misbehavior Occurs</a:t>
            </a:r>
          </a:p>
          <a:p>
            <a:pPr eaLnBrk="1" hangingPunct="1">
              <a:lnSpc>
                <a:spcPct val="90000"/>
              </a:lnSpc>
            </a:pPr>
            <a:r>
              <a:rPr lang="en-US" sz="1800" dirty="0"/>
              <a:t>Reminders Linked to Expectation, with a Description of the Problem Behavior and Desired Behavior.</a:t>
            </a:r>
          </a:p>
          <a:p>
            <a:pPr eaLnBrk="1" hangingPunct="1">
              <a:lnSpc>
                <a:spcPct val="90000"/>
              </a:lnSpc>
            </a:pPr>
            <a:r>
              <a:rPr lang="en-US" sz="1800" dirty="0"/>
              <a:t>Give Specific Positive and Corrective Feedback To Students at Each Scoring Period</a:t>
            </a:r>
          </a:p>
          <a:p>
            <a:pPr eaLnBrk="1" hangingPunct="1">
              <a:lnSpc>
                <a:spcPct val="90000"/>
              </a:lnSpc>
            </a:pPr>
            <a:r>
              <a:rPr lang="en-US" sz="1800" dirty="0"/>
              <a:t>Use Growth Mindset Language Often</a:t>
            </a:r>
          </a:p>
          <a:p>
            <a:pPr eaLnBrk="1" hangingPunct="1">
              <a:lnSpc>
                <a:spcPct val="90000"/>
              </a:lnSpc>
            </a:pPr>
            <a:r>
              <a:rPr lang="en-US" sz="1800" dirty="0"/>
              <a:t>Work With Coach to Schedule Other Supports or Services</a:t>
            </a:r>
          </a:p>
        </p:txBody>
      </p:sp>
      <p:sp>
        <p:nvSpPr>
          <p:cNvPr id="2" name="Slide Number Placeholder 1"/>
          <p:cNvSpPr>
            <a:spLocks noGrp="1"/>
          </p:cNvSpPr>
          <p:nvPr>
            <p:ph type="sldNum" sz="quarter" idx="12"/>
          </p:nvPr>
        </p:nvSpPr>
        <p:spPr/>
        <p:txBody>
          <a:bodyPr/>
          <a:lstStyle/>
          <a:p>
            <a:fld id="{DA4B79E9-9C27-AC44-993E-6D64CAE1F6F7}" type="slidenum">
              <a:rPr lang="en-US" smtClean="0"/>
              <a:t>70</a:t>
            </a:fld>
            <a:endParaRPr lang="en-US"/>
          </a:p>
        </p:txBody>
      </p:sp>
    </p:spTree>
    <p:extLst>
      <p:ext uri="{BB962C8B-B14F-4D97-AF65-F5344CB8AC3E}">
        <p14:creationId xmlns:p14="http://schemas.microsoft.com/office/powerpoint/2010/main" val="2148862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07 at 9.1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273" y="0"/>
            <a:ext cx="4668527" cy="5143500"/>
          </a:xfrm>
          <a:prstGeom prst="rect">
            <a:avLst/>
          </a:prstGeom>
        </p:spPr>
      </p:pic>
    </p:spTree>
    <p:extLst>
      <p:ext uri="{BB962C8B-B14F-4D97-AF65-F5344CB8AC3E}">
        <p14:creationId xmlns:p14="http://schemas.microsoft.com/office/powerpoint/2010/main" val="2580017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465660" y="-72629"/>
            <a:ext cx="184731" cy="300082"/>
          </a:xfrm>
          <a:prstGeom prst="rect">
            <a:avLst/>
          </a:prstGeom>
          <a:noFill/>
          <a:ln w="9525">
            <a:noFill/>
            <a:miter lim="800000"/>
            <a:headEnd/>
            <a:tailEnd/>
          </a:ln>
        </p:spPr>
        <p:txBody>
          <a:bodyPr wrap="none">
            <a:prstTxWarp prst="textNoShape">
              <a:avLst/>
            </a:prstTxWarp>
            <a:spAutoFit/>
          </a:bodyPr>
          <a:lstStyle/>
          <a:p>
            <a:endParaRPr lang="en-US" sz="1350"/>
          </a:p>
        </p:txBody>
      </p:sp>
      <p:pic>
        <p:nvPicPr>
          <p:cNvPr id="140291" name="Picture 3" descr="SHARKLOGO"/>
          <p:cNvPicPr>
            <a:picLocks noChangeAspect="1" noChangeArrowheads="1"/>
          </p:cNvPicPr>
          <p:nvPr/>
        </p:nvPicPr>
        <p:blipFill>
          <a:blip r:embed="rId2"/>
          <a:srcRect/>
          <a:stretch>
            <a:fillRect/>
          </a:stretch>
        </p:blipFill>
        <p:spPr bwMode="auto">
          <a:xfrm>
            <a:off x="1793082" y="521494"/>
            <a:ext cx="1178719" cy="621506"/>
          </a:xfrm>
          <a:prstGeom prst="rect">
            <a:avLst/>
          </a:prstGeom>
          <a:noFill/>
          <a:ln w="9525">
            <a:noFill/>
            <a:miter lim="800000"/>
            <a:headEnd/>
            <a:tailEnd/>
          </a:ln>
        </p:spPr>
      </p:pic>
      <p:sp>
        <p:nvSpPr>
          <p:cNvPr id="140292" name="Rectangle 4"/>
          <p:cNvSpPr>
            <a:spLocks noChangeArrowheads="1"/>
          </p:cNvSpPr>
          <p:nvPr/>
        </p:nvSpPr>
        <p:spPr bwMode="auto">
          <a:xfrm>
            <a:off x="1465660" y="-72629"/>
            <a:ext cx="184731" cy="300082"/>
          </a:xfrm>
          <a:prstGeom prst="rect">
            <a:avLst/>
          </a:prstGeom>
          <a:noFill/>
          <a:ln w="9525">
            <a:noFill/>
            <a:miter lim="800000"/>
            <a:headEnd/>
            <a:tailEnd/>
          </a:ln>
        </p:spPr>
        <p:txBody>
          <a:bodyPr wrap="none">
            <a:prstTxWarp prst="textNoShape">
              <a:avLst/>
            </a:prstTxWarp>
            <a:spAutoFit/>
          </a:bodyPr>
          <a:lstStyle/>
          <a:p>
            <a:endParaRPr lang="en-US" sz="1350"/>
          </a:p>
        </p:txBody>
      </p:sp>
      <p:sp>
        <p:nvSpPr>
          <p:cNvPr id="140293" name="WordArt 5"/>
          <p:cNvSpPr>
            <a:spLocks noChangeArrowheads="1" noChangeShapeType="1" noTextEdit="1"/>
          </p:cNvSpPr>
          <p:nvPr/>
        </p:nvSpPr>
        <p:spPr bwMode="auto">
          <a:xfrm>
            <a:off x="1465660" y="64294"/>
            <a:ext cx="1728788" cy="507206"/>
          </a:xfrm>
          <a:prstGeom prst="rect">
            <a:avLst/>
          </a:prstGeom>
        </p:spPr>
        <p:txBody>
          <a:bodyPr wrap="none" fromWordArt="1">
            <a:prstTxWarp prst="textSlantUp">
              <a:avLst>
                <a:gd name="adj" fmla="val 32056"/>
              </a:avLst>
            </a:prstTxWarp>
          </a:bodyPr>
          <a:lstStyle/>
          <a:p>
            <a:pPr algn="ctr"/>
            <a:r>
              <a:rPr lang="en-US" sz="1350" b="1" i="1" kern="10">
                <a:ln w="9525">
                  <a:solidFill>
                    <a:srgbClr val="000000"/>
                  </a:solidFill>
                  <a:round/>
                  <a:headEnd/>
                  <a:tailEnd/>
                </a:ln>
                <a:solidFill>
                  <a:srgbClr val="008000"/>
                </a:solidFill>
                <a:effectLst>
                  <a:outerShdw blurRad="63500" dist="53882" dir="2700000" algn="ctr" rotWithShape="0">
                    <a:srgbClr val="9999FF">
                      <a:alpha val="79999"/>
                    </a:srgbClr>
                  </a:outerShdw>
                </a:effectLst>
                <a:latin typeface="Times New Roman"/>
                <a:ea typeface="Times New Roman"/>
                <a:cs typeface="Times New Roman"/>
              </a:rPr>
              <a:t>Shark</a:t>
            </a:r>
          </a:p>
          <a:p>
            <a:pPr algn="ctr"/>
            <a:r>
              <a:rPr lang="en-US" sz="1350" b="1" i="1" kern="10">
                <a:ln w="9525">
                  <a:solidFill>
                    <a:srgbClr val="000000"/>
                  </a:solidFill>
                  <a:round/>
                  <a:headEnd/>
                  <a:tailEnd/>
                </a:ln>
                <a:solidFill>
                  <a:srgbClr val="008000"/>
                </a:solidFill>
                <a:effectLst>
                  <a:outerShdw blurRad="63500" dist="53882" dir="2700000" algn="ctr" rotWithShape="0">
                    <a:srgbClr val="9999FF">
                      <a:alpha val="79999"/>
                    </a:srgbClr>
                  </a:outerShdw>
                </a:effectLst>
                <a:latin typeface="Times New Roman"/>
                <a:ea typeface="Times New Roman"/>
                <a:cs typeface="Times New Roman"/>
              </a:rPr>
              <a:t>Code</a:t>
            </a:r>
          </a:p>
        </p:txBody>
      </p:sp>
      <p:graphicFrame>
        <p:nvGraphicFramePr>
          <p:cNvPr id="311302" name="Group 6"/>
          <p:cNvGraphicFramePr>
            <a:graphicFrameLocks noGrp="1"/>
          </p:cNvGraphicFramePr>
          <p:nvPr/>
        </p:nvGraphicFramePr>
        <p:xfrm>
          <a:off x="1485900" y="171450"/>
          <a:ext cx="6078142" cy="971550"/>
        </p:xfrm>
        <a:graphic>
          <a:graphicData uri="http://schemas.openxmlformats.org/drawingml/2006/table">
            <a:tbl>
              <a:tblPr/>
              <a:tblGrid>
                <a:gridCol w="1277541">
                  <a:extLst>
                    <a:ext uri="{9D8B030D-6E8A-4147-A177-3AD203B41FA5}">
                      <a16:colId xmlns:a16="http://schemas.microsoft.com/office/drawing/2014/main" val="20000"/>
                    </a:ext>
                  </a:extLst>
                </a:gridCol>
                <a:gridCol w="2251472">
                  <a:extLst>
                    <a:ext uri="{9D8B030D-6E8A-4147-A177-3AD203B41FA5}">
                      <a16:colId xmlns:a16="http://schemas.microsoft.com/office/drawing/2014/main" val="20001"/>
                    </a:ext>
                  </a:extLst>
                </a:gridCol>
                <a:gridCol w="2549129">
                  <a:extLst>
                    <a:ext uri="{9D8B030D-6E8A-4147-A177-3AD203B41FA5}">
                      <a16:colId xmlns:a16="http://schemas.microsoft.com/office/drawing/2014/main" val="20002"/>
                    </a:ext>
                  </a:extLst>
                </a:gridCol>
              </a:tblGrid>
              <a:tr h="971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0298" name="Rectangle 14"/>
          <p:cNvSpPr>
            <a:spLocks noChangeArrowheads="1"/>
          </p:cNvSpPr>
          <p:nvPr/>
        </p:nvSpPr>
        <p:spPr bwMode="auto">
          <a:xfrm>
            <a:off x="1465660" y="1101039"/>
            <a:ext cx="5314275" cy="207749"/>
          </a:xfrm>
          <a:prstGeom prst="rect">
            <a:avLst/>
          </a:prstGeom>
          <a:noFill/>
          <a:ln w="9525">
            <a:noFill/>
            <a:miter lim="800000"/>
            <a:headEnd/>
            <a:tailEnd/>
          </a:ln>
        </p:spPr>
        <p:txBody>
          <a:bodyPr wrap="none" anchor="ctr">
            <a:prstTxWarp prst="textNoShape">
              <a:avLst/>
            </a:prstTxWarp>
            <a:spAutoFit/>
          </a:bodyPr>
          <a:lstStyle/>
          <a:p>
            <a:r>
              <a:rPr lang="en-US" sz="750" b="1">
                <a:ea typeface="Times New Roman" charset="0"/>
                <a:cs typeface="Times New Roman" charset="0"/>
              </a:rPr>
              <a:t>Student:  __________________________________		  Date: ____________         M  Tu  W  Th  F       Goal:  ______</a:t>
            </a:r>
            <a:endParaRPr lang="en-US" sz="1350">
              <a:ea typeface="Arial" charset="0"/>
              <a:cs typeface="Arial" charset="0"/>
            </a:endParaRPr>
          </a:p>
        </p:txBody>
      </p:sp>
      <p:graphicFrame>
        <p:nvGraphicFramePr>
          <p:cNvPr id="311311" name="Group 15"/>
          <p:cNvGraphicFramePr>
            <a:graphicFrameLocks noGrp="1"/>
          </p:cNvGraphicFramePr>
          <p:nvPr/>
        </p:nvGraphicFramePr>
        <p:xfrm>
          <a:off x="1465660" y="1296591"/>
          <a:ext cx="6192441" cy="2352440"/>
        </p:xfrm>
        <a:graphic>
          <a:graphicData uri="http://schemas.openxmlformats.org/drawingml/2006/table">
            <a:tbl>
              <a:tblPr/>
              <a:tblGrid>
                <a:gridCol w="817959">
                  <a:extLst>
                    <a:ext uri="{9D8B030D-6E8A-4147-A177-3AD203B41FA5}">
                      <a16:colId xmlns:a16="http://schemas.microsoft.com/office/drawing/2014/main" val="20000"/>
                    </a:ext>
                  </a:extLst>
                </a:gridCol>
                <a:gridCol w="333375">
                  <a:extLst>
                    <a:ext uri="{9D8B030D-6E8A-4147-A177-3AD203B41FA5}">
                      <a16:colId xmlns:a16="http://schemas.microsoft.com/office/drawing/2014/main" val="20001"/>
                    </a:ext>
                  </a:extLst>
                </a:gridCol>
                <a:gridCol w="285750">
                  <a:extLst>
                    <a:ext uri="{9D8B030D-6E8A-4147-A177-3AD203B41FA5}">
                      <a16:colId xmlns:a16="http://schemas.microsoft.com/office/drawing/2014/main" val="20002"/>
                    </a:ext>
                  </a:extLst>
                </a:gridCol>
                <a:gridCol w="285750">
                  <a:extLst>
                    <a:ext uri="{9D8B030D-6E8A-4147-A177-3AD203B41FA5}">
                      <a16:colId xmlns:a16="http://schemas.microsoft.com/office/drawing/2014/main" val="20003"/>
                    </a:ext>
                  </a:extLst>
                </a:gridCol>
                <a:gridCol w="325041">
                  <a:extLst>
                    <a:ext uri="{9D8B030D-6E8A-4147-A177-3AD203B41FA5}">
                      <a16:colId xmlns:a16="http://schemas.microsoft.com/office/drawing/2014/main" val="20004"/>
                    </a:ext>
                  </a:extLst>
                </a:gridCol>
                <a:gridCol w="339328">
                  <a:extLst>
                    <a:ext uri="{9D8B030D-6E8A-4147-A177-3AD203B41FA5}">
                      <a16:colId xmlns:a16="http://schemas.microsoft.com/office/drawing/2014/main" val="20005"/>
                    </a:ext>
                  </a:extLst>
                </a:gridCol>
                <a:gridCol w="332185">
                  <a:extLst>
                    <a:ext uri="{9D8B030D-6E8A-4147-A177-3AD203B41FA5}">
                      <a16:colId xmlns:a16="http://schemas.microsoft.com/office/drawing/2014/main" val="20006"/>
                    </a:ext>
                  </a:extLst>
                </a:gridCol>
                <a:gridCol w="285750">
                  <a:extLst>
                    <a:ext uri="{9D8B030D-6E8A-4147-A177-3AD203B41FA5}">
                      <a16:colId xmlns:a16="http://schemas.microsoft.com/office/drawing/2014/main" val="20007"/>
                    </a:ext>
                  </a:extLst>
                </a:gridCol>
                <a:gridCol w="285750">
                  <a:extLst>
                    <a:ext uri="{9D8B030D-6E8A-4147-A177-3AD203B41FA5}">
                      <a16:colId xmlns:a16="http://schemas.microsoft.com/office/drawing/2014/main" val="20008"/>
                    </a:ext>
                  </a:extLst>
                </a:gridCol>
                <a:gridCol w="333375">
                  <a:extLst>
                    <a:ext uri="{9D8B030D-6E8A-4147-A177-3AD203B41FA5}">
                      <a16:colId xmlns:a16="http://schemas.microsoft.com/office/drawing/2014/main" val="20009"/>
                    </a:ext>
                  </a:extLst>
                </a:gridCol>
                <a:gridCol w="332184">
                  <a:extLst>
                    <a:ext uri="{9D8B030D-6E8A-4147-A177-3AD203B41FA5}">
                      <a16:colId xmlns:a16="http://schemas.microsoft.com/office/drawing/2014/main" val="20010"/>
                    </a:ext>
                  </a:extLst>
                </a:gridCol>
                <a:gridCol w="285750">
                  <a:extLst>
                    <a:ext uri="{9D8B030D-6E8A-4147-A177-3AD203B41FA5}">
                      <a16:colId xmlns:a16="http://schemas.microsoft.com/office/drawing/2014/main" val="20011"/>
                    </a:ext>
                  </a:extLst>
                </a:gridCol>
                <a:gridCol w="285750">
                  <a:extLst>
                    <a:ext uri="{9D8B030D-6E8A-4147-A177-3AD203B41FA5}">
                      <a16:colId xmlns:a16="http://schemas.microsoft.com/office/drawing/2014/main" val="20012"/>
                    </a:ext>
                  </a:extLst>
                </a:gridCol>
                <a:gridCol w="333375">
                  <a:extLst>
                    <a:ext uri="{9D8B030D-6E8A-4147-A177-3AD203B41FA5}">
                      <a16:colId xmlns:a16="http://schemas.microsoft.com/office/drawing/2014/main" val="20013"/>
                    </a:ext>
                  </a:extLst>
                </a:gridCol>
                <a:gridCol w="332185">
                  <a:extLst>
                    <a:ext uri="{9D8B030D-6E8A-4147-A177-3AD203B41FA5}">
                      <a16:colId xmlns:a16="http://schemas.microsoft.com/office/drawing/2014/main" val="20014"/>
                    </a:ext>
                  </a:extLst>
                </a:gridCol>
                <a:gridCol w="285750">
                  <a:extLst>
                    <a:ext uri="{9D8B030D-6E8A-4147-A177-3AD203B41FA5}">
                      <a16:colId xmlns:a16="http://schemas.microsoft.com/office/drawing/2014/main" val="20015"/>
                    </a:ext>
                  </a:extLst>
                </a:gridCol>
                <a:gridCol w="333375">
                  <a:extLst>
                    <a:ext uri="{9D8B030D-6E8A-4147-A177-3AD203B41FA5}">
                      <a16:colId xmlns:a16="http://schemas.microsoft.com/office/drawing/2014/main" val="20016"/>
                    </a:ext>
                  </a:extLst>
                </a:gridCol>
                <a:gridCol w="379809">
                  <a:extLst>
                    <a:ext uri="{9D8B030D-6E8A-4147-A177-3AD203B41FA5}">
                      <a16:colId xmlns:a16="http://schemas.microsoft.com/office/drawing/2014/main" val="20017"/>
                    </a:ext>
                  </a:extLst>
                </a:gridCol>
              </a:tblGrid>
              <a:tr h="18288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Arial" charset="0"/>
                          <a:cs typeface="Arial" charset="0"/>
                        </a:rPr>
                        <a:t>Expectations</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Arial" charset="0"/>
                          <a:cs typeface="Arial" charset="0"/>
                        </a:rPr>
                        <a:t>Morning to Recess</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Arial" charset="0"/>
                          <a:cs typeface="Arial" charset="0"/>
                        </a:rPr>
                        <a:t>Recess to Lunch</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Arial" charset="0"/>
                          <a:cs typeface="Arial" charset="0"/>
                        </a:rPr>
                        <a:t>Lunch to Recess</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Arial" charset="0"/>
                          <a:cs typeface="Arial" charset="0"/>
                        </a:rPr>
                        <a:t>Recess to End</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Arial" charset="0"/>
                          <a:cs typeface="Arial" charset="0"/>
                        </a:rPr>
                        <a:t>Total</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740">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Tough Time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So-So</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Good</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AWE some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Tough Time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So-So</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Good</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AWEsome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Tough Time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So-So</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Good</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AWEsome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Tough Time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So-So</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Good</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AWE some</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charset="0"/>
                          <a:ea typeface="Arial" charset="0"/>
                          <a:cs typeface="Arial" charset="0"/>
                        </a:rPr>
                        <a:t> </a:t>
                      </a:r>
                      <a:endParaRPr kumimoji="0" lang="en-US" sz="9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36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charset="0"/>
                          <a:cs typeface="Times New Roman" charset="0"/>
                        </a:rPr>
                        <a:t>Safe</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36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charset="0"/>
                          <a:cs typeface="Times New Roman" charset="0"/>
                        </a:rPr>
                        <a:t>Honest</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36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charset="0"/>
                          <a:cs typeface="Times New Roman" charset="0"/>
                        </a:rPr>
                        <a:t>Accountable</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4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charset="0"/>
                          <a:cs typeface="Times New Roman" charset="0"/>
                        </a:rPr>
                        <a:t>Respectful</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6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charset="0"/>
                          <a:cs typeface="Times New Roman" charset="0"/>
                        </a:rPr>
                        <a:t>Kind</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6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charset="0"/>
                          <a:cs typeface="Times New Roman" charset="0"/>
                        </a:rPr>
                        <a:t>Totals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11483" name="Group 187"/>
          <p:cNvGraphicFramePr>
            <a:graphicFrameLocks noGrp="1"/>
          </p:cNvGraphicFramePr>
          <p:nvPr/>
        </p:nvGraphicFramePr>
        <p:xfrm>
          <a:off x="1465660" y="3486150"/>
          <a:ext cx="6192440" cy="1623060"/>
        </p:xfrm>
        <a:graphic>
          <a:graphicData uri="http://schemas.openxmlformats.org/drawingml/2006/table">
            <a:tbl>
              <a:tblPr/>
              <a:tblGrid>
                <a:gridCol w="3456384">
                  <a:extLst>
                    <a:ext uri="{9D8B030D-6E8A-4147-A177-3AD203B41FA5}">
                      <a16:colId xmlns:a16="http://schemas.microsoft.com/office/drawing/2014/main" val="20000"/>
                    </a:ext>
                  </a:extLst>
                </a:gridCol>
                <a:gridCol w="2736056">
                  <a:extLst>
                    <a:ext uri="{9D8B030D-6E8A-4147-A177-3AD203B41FA5}">
                      <a16:colId xmlns:a16="http://schemas.microsoft.com/office/drawing/2014/main" val="20001"/>
                    </a:ext>
                  </a:extLst>
                </a:gridCol>
              </a:tblGrid>
              <a:tr h="2743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Comments: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4 = AWESOME: Met expectations with positive behavior; worked independently without any corrections/reminders.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3 = GOOD: Met expectations with only 1 reminder/correction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2 = SO-SO: Needed 2-3 reminders/corrections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Parent/Guardian Signature: ___________________________</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ea typeface="Times New Roman" charset="0"/>
                          <a:cs typeface="Times New Roman" charset="0"/>
                        </a:rPr>
                        <a:t>1 = TOUGH TIME: Needed 4 or more reminders/corrections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6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Times New Roman" charset="0"/>
                          <a:cs typeface="Times New Roman" charset="0"/>
                        </a:rPr>
                        <a:t>Note:</a:t>
                      </a:r>
                      <a:r>
                        <a:rPr kumimoji="0" lang="en-US" sz="700" b="0" i="0" u="none" strike="noStrike" cap="none" normalizeH="0" baseline="0">
                          <a:ln>
                            <a:noFill/>
                          </a:ln>
                          <a:solidFill>
                            <a:schemeClr val="tx1"/>
                          </a:solidFill>
                          <a:effectLst/>
                          <a:latin typeface="Arial" charset="0"/>
                          <a:ea typeface="Times New Roman" charset="0"/>
                          <a:cs typeface="Times New Roman" charset="0"/>
                        </a:rPr>
                        <a:t> Parent comments can be included on the back of this form</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68580" marR="68580" marT="34290" marB="3429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311503" name="Group 207"/>
          <p:cNvGraphicFramePr>
            <a:graphicFrameLocks noGrp="1"/>
          </p:cNvGraphicFramePr>
          <p:nvPr/>
        </p:nvGraphicFramePr>
        <p:xfrm>
          <a:off x="4400550" y="242888"/>
          <a:ext cx="2619375" cy="762000"/>
        </p:xfrm>
        <a:graphic>
          <a:graphicData uri="http://schemas.openxmlformats.org/drawingml/2006/table">
            <a:tbl>
              <a:tblPr/>
              <a:tblGrid>
                <a:gridCol w="1875235">
                  <a:extLst>
                    <a:ext uri="{9D8B030D-6E8A-4147-A177-3AD203B41FA5}">
                      <a16:colId xmlns:a16="http://schemas.microsoft.com/office/drawing/2014/main" val="20000"/>
                    </a:ext>
                  </a:extLst>
                </a:gridCol>
                <a:gridCol w="744140">
                  <a:extLst>
                    <a:ext uri="{9D8B030D-6E8A-4147-A177-3AD203B41FA5}">
                      <a16:colId xmlns:a16="http://schemas.microsoft.com/office/drawing/2014/main" val="20001"/>
                    </a:ext>
                  </a:extLst>
                </a:gridCol>
              </a:tblGrid>
              <a:tr h="1828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Checked in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YES       NO</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Checked out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YES       NO</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8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Has Materials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YES       NO</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28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Parent Signature                       </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ea typeface="Times New Roman" charset="0"/>
                          <a:cs typeface="Times New Roman" charset="0"/>
                        </a:rPr>
                        <a:t>YES       NO</a:t>
                      </a:r>
                      <a:endParaRPr kumimoji="0" lang="en-US" sz="8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8632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27 at 7.28.57 AM.png"/>
          <p:cNvPicPr>
            <a:picLocks noChangeAspect="1"/>
          </p:cNvPicPr>
          <p:nvPr/>
        </p:nvPicPr>
        <p:blipFill>
          <a:blip r:embed="rId3"/>
          <a:stretch>
            <a:fillRect/>
          </a:stretch>
        </p:blipFill>
        <p:spPr>
          <a:xfrm>
            <a:off x="1246096" y="0"/>
            <a:ext cx="6651808" cy="5143500"/>
          </a:xfrm>
          <a:prstGeom prst="rect">
            <a:avLst/>
          </a:prstGeom>
        </p:spPr>
      </p:pic>
    </p:spTree>
    <p:extLst>
      <p:ext uri="{BB962C8B-B14F-4D97-AF65-F5344CB8AC3E}">
        <p14:creationId xmlns:p14="http://schemas.microsoft.com/office/powerpoint/2010/main" val="25138560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a:xfrm>
            <a:off x="2241989" y="205979"/>
            <a:ext cx="4958911" cy="857250"/>
          </a:xfrm>
        </p:spPr>
        <p:txBody>
          <a:bodyPr/>
          <a:lstStyle/>
          <a:p>
            <a:r>
              <a:rPr lang="en-US" dirty="0"/>
              <a:t>Schedule of Reinforcement</a:t>
            </a:r>
          </a:p>
        </p:txBody>
      </p:sp>
      <p:sp>
        <p:nvSpPr>
          <p:cNvPr id="151556" name="Rectangle 3"/>
          <p:cNvSpPr>
            <a:spLocks noGrp="1" noChangeArrowheads="1"/>
          </p:cNvSpPr>
          <p:nvPr>
            <p:ph idx="1"/>
          </p:nvPr>
        </p:nvSpPr>
        <p:spPr/>
        <p:txBody>
          <a:bodyPr>
            <a:normAutofit/>
          </a:bodyPr>
          <a:lstStyle/>
          <a:p>
            <a:r>
              <a:rPr lang="en-US" sz="1800" dirty="0"/>
              <a:t>Daily - daily goal</a:t>
            </a:r>
          </a:p>
          <a:p>
            <a:r>
              <a:rPr lang="en-US" sz="1800" dirty="0"/>
              <a:t>5 day - meets daily goal 5 times</a:t>
            </a:r>
          </a:p>
          <a:p>
            <a:r>
              <a:rPr lang="en-US" sz="1800" dirty="0"/>
              <a:t>15 day - meets daily goal 15 times</a:t>
            </a:r>
          </a:p>
          <a:p>
            <a:r>
              <a:rPr lang="en-US" sz="1800" dirty="0"/>
              <a:t>Periodic Celebrations</a:t>
            </a:r>
          </a:p>
          <a:p>
            <a:r>
              <a:rPr lang="en-US" sz="1800" dirty="0"/>
              <a:t>Graduate celebrations - at graduation from the program</a:t>
            </a:r>
          </a:p>
        </p:txBody>
      </p:sp>
      <p:grpSp>
        <p:nvGrpSpPr>
          <p:cNvPr id="2" name="Group 4"/>
          <p:cNvGrpSpPr>
            <a:grpSpLocks/>
          </p:cNvGrpSpPr>
          <p:nvPr/>
        </p:nvGrpSpPr>
        <p:grpSpPr bwMode="auto">
          <a:xfrm>
            <a:off x="1371600" y="171450"/>
            <a:ext cx="870389" cy="891779"/>
            <a:chOff x="432" y="2832"/>
            <a:chExt cx="768" cy="1013"/>
          </a:xfrm>
        </p:grpSpPr>
        <p:pic>
          <p:nvPicPr>
            <p:cNvPr id="151558" name="Picture 5" descr="cce-logo-270"/>
            <p:cNvPicPr>
              <a:picLocks noChangeAspect="1" noChangeArrowheads="1"/>
            </p:cNvPicPr>
            <p:nvPr/>
          </p:nvPicPr>
          <p:blipFill>
            <a:blip r:embed="rId4"/>
            <a:srcRect/>
            <a:stretch>
              <a:fillRect/>
            </a:stretch>
          </p:blipFill>
          <p:spPr bwMode="auto">
            <a:xfrm>
              <a:off x="432" y="3552"/>
              <a:ext cx="768" cy="293"/>
            </a:xfrm>
            <a:prstGeom prst="rect">
              <a:avLst/>
            </a:prstGeom>
            <a:noFill/>
            <a:ln w="9525">
              <a:noFill/>
              <a:miter lim="800000"/>
              <a:headEnd/>
              <a:tailEnd/>
            </a:ln>
          </p:spPr>
        </p:pic>
        <p:graphicFrame>
          <p:nvGraphicFramePr>
            <p:cNvPr id="151554" name="Object 2"/>
            <p:cNvGraphicFramePr>
              <a:graphicFrameLocks noChangeAspect="1"/>
            </p:cNvGraphicFramePr>
            <p:nvPr/>
          </p:nvGraphicFramePr>
          <p:xfrm>
            <a:off x="432" y="2832"/>
            <a:ext cx="711" cy="768"/>
          </p:xfrm>
          <a:graphic>
            <a:graphicData uri="http://schemas.openxmlformats.org/presentationml/2006/ole">
              <mc:AlternateContent xmlns:mc="http://schemas.openxmlformats.org/markup-compatibility/2006">
                <mc:Choice xmlns:v="urn:schemas-microsoft-com:vml" Requires="v">
                  <p:oleObj spid="_x0000_s10310" name="Document" r:id="rId5" imgW="1499616" imgH="1319784" progId="Word.Document.8">
                    <p:embed/>
                  </p:oleObj>
                </mc:Choice>
                <mc:Fallback>
                  <p:oleObj name="Document" r:id="rId5" imgW="1499616" imgH="13197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2832"/>
                          <a:ext cx="711" cy="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22538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a:xfrm>
            <a:off x="1943100" y="457200"/>
            <a:ext cx="5829300" cy="857250"/>
          </a:xfrm>
        </p:spPr>
        <p:txBody>
          <a:bodyPr/>
          <a:lstStyle/>
          <a:p>
            <a:pPr eaLnBrk="1" hangingPunct="1"/>
            <a:r>
              <a:rPr lang="en-US"/>
              <a:t>Self-monitoring (SM)</a:t>
            </a:r>
          </a:p>
        </p:txBody>
      </p:sp>
      <p:sp>
        <p:nvSpPr>
          <p:cNvPr id="156676" name="Rectangle 3"/>
          <p:cNvSpPr>
            <a:spLocks noGrp="1" noChangeArrowheads="1"/>
          </p:cNvSpPr>
          <p:nvPr>
            <p:ph idx="1"/>
          </p:nvPr>
        </p:nvSpPr>
        <p:spPr>
          <a:xfrm>
            <a:off x="1657350" y="1200150"/>
            <a:ext cx="6057900" cy="3371850"/>
          </a:xfrm>
        </p:spPr>
        <p:txBody>
          <a:bodyPr/>
          <a:lstStyle/>
          <a:p>
            <a:pPr eaLnBrk="1" hangingPunct="1">
              <a:lnSpc>
                <a:spcPct val="90000"/>
              </a:lnSpc>
            </a:pPr>
            <a:r>
              <a:rPr lang="en-US" sz="2100"/>
              <a:t>6-8 weeks in Basic meeting criteria 80% of the time</a:t>
            </a:r>
          </a:p>
          <a:p>
            <a:pPr eaLnBrk="1" hangingPunct="1">
              <a:lnSpc>
                <a:spcPct val="90000"/>
              </a:lnSpc>
            </a:pPr>
            <a:r>
              <a:rPr lang="en-US" sz="2100"/>
              <a:t>SM can be faded across 2-5 weeks</a:t>
            </a:r>
          </a:p>
          <a:p>
            <a:pPr eaLnBrk="1" hangingPunct="1">
              <a:lnSpc>
                <a:spcPct val="90000"/>
              </a:lnSpc>
            </a:pPr>
            <a:r>
              <a:rPr lang="en-US" sz="2100"/>
              <a:t>Students check-in and out and receive DPR feedback from teacher</a:t>
            </a:r>
          </a:p>
          <a:p>
            <a:pPr eaLnBrk="1" hangingPunct="1">
              <a:lnSpc>
                <a:spcPct val="90000"/>
              </a:lnSpc>
            </a:pPr>
            <a:r>
              <a:rPr lang="en-US" sz="2100"/>
              <a:t>Students rate their own behavior on DPR</a:t>
            </a:r>
          </a:p>
          <a:p>
            <a:pPr eaLnBrk="1" hangingPunct="1">
              <a:lnSpc>
                <a:spcPct val="90000"/>
              </a:lnSpc>
            </a:pPr>
            <a:r>
              <a:rPr lang="en-US" sz="2100"/>
              <a:t>Teachers rate behavior on DPR</a:t>
            </a:r>
          </a:p>
          <a:p>
            <a:pPr eaLnBrk="1" hangingPunct="1">
              <a:lnSpc>
                <a:spcPct val="90000"/>
              </a:lnSpc>
            </a:pPr>
            <a:r>
              <a:rPr lang="en-US" sz="2100"/>
              <a:t>Coach determines partial agreement (80%)</a:t>
            </a:r>
          </a:p>
          <a:p>
            <a:pPr eaLnBrk="1" hangingPunct="1">
              <a:lnSpc>
                <a:spcPct val="90000"/>
              </a:lnSpc>
            </a:pPr>
            <a:r>
              <a:rPr lang="en-US" sz="2100"/>
              <a:t>Coach reviews SM purpose with teachers prior to starting</a:t>
            </a:r>
          </a:p>
        </p:txBody>
      </p:sp>
      <p:grpSp>
        <p:nvGrpSpPr>
          <p:cNvPr id="2" name="Group 4"/>
          <p:cNvGrpSpPr>
            <a:grpSpLocks/>
          </p:cNvGrpSpPr>
          <p:nvPr/>
        </p:nvGrpSpPr>
        <p:grpSpPr bwMode="auto">
          <a:xfrm>
            <a:off x="1371600" y="171450"/>
            <a:ext cx="628650" cy="685800"/>
            <a:chOff x="432" y="2832"/>
            <a:chExt cx="768" cy="1013"/>
          </a:xfrm>
        </p:grpSpPr>
        <p:pic>
          <p:nvPicPr>
            <p:cNvPr id="156678" name="Picture 5" descr="cce-logo-270"/>
            <p:cNvPicPr>
              <a:picLocks noChangeAspect="1" noChangeArrowheads="1"/>
            </p:cNvPicPr>
            <p:nvPr/>
          </p:nvPicPr>
          <p:blipFill>
            <a:blip r:embed="rId4"/>
            <a:srcRect/>
            <a:stretch>
              <a:fillRect/>
            </a:stretch>
          </p:blipFill>
          <p:spPr bwMode="auto">
            <a:xfrm>
              <a:off x="432" y="3552"/>
              <a:ext cx="768" cy="293"/>
            </a:xfrm>
            <a:prstGeom prst="rect">
              <a:avLst/>
            </a:prstGeom>
            <a:noFill/>
            <a:ln w="9525">
              <a:noFill/>
              <a:miter lim="800000"/>
              <a:headEnd/>
              <a:tailEnd/>
            </a:ln>
          </p:spPr>
        </p:pic>
        <p:graphicFrame>
          <p:nvGraphicFramePr>
            <p:cNvPr id="156674" name="Object 2"/>
            <p:cNvGraphicFramePr>
              <a:graphicFrameLocks noChangeAspect="1"/>
            </p:cNvGraphicFramePr>
            <p:nvPr/>
          </p:nvGraphicFramePr>
          <p:xfrm>
            <a:off x="432" y="2832"/>
            <a:ext cx="711" cy="768"/>
          </p:xfrm>
          <a:graphic>
            <a:graphicData uri="http://schemas.openxmlformats.org/presentationml/2006/ole">
              <mc:AlternateContent xmlns:mc="http://schemas.openxmlformats.org/markup-compatibility/2006">
                <mc:Choice xmlns:v="urn:schemas-microsoft-com:vml" Requires="v">
                  <p:oleObj spid="_x0000_s11334" name="Document" r:id="rId5" imgW="1499616" imgH="1319784" progId="Word.Document.8">
                    <p:embed/>
                  </p:oleObj>
                </mc:Choice>
                <mc:Fallback>
                  <p:oleObj name="Document" r:id="rId5" imgW="1499616" imgH="13197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2832"/>
                          <a:ext cx="711" cy="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71606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Group 2"/>
          <p:cNvGraphicFramePr>
            <a:graphicFrameLocks noGrp="1"/>
          </p:cNvGraphicFramePr>
          <p:nvPr>
            <p:extLst>
              <p:ext uri="{D42A27DB-BD31-4B8C-83A1-F6EECF244321}">
                <p14:modId xmlns:p14="http://schemas.microsoft.com/office/powerpoint/2010/main" val="1204732972"/>
              </p:ext>
            </p:extLst>
          </p:nvPr>
        </p:nvGraphicFramePr>
        <p:xfrm>
          <a:off x="1428751" y="628650"/>
          <a:ext cx="5941857" cy="4171951"/>
        </p:xfrm>
        <a:graphic>
          <a:graphicData uri="http://schemas.openxmlformats.org/drawingml/2006/table">
            <a:tbl>
              <a:tblPr/>
              <a:tblGrid>
                <a:gridCol w="1188140">
                  <a:extLst>
                    <a:ext uri="{9D8B030D-6E8A-4147-A177-3AD203B41FA5}">
                      <a16:colId xmlns:a16="http://schemas.microsoft.com/office/drawing/2014/main" val="20000"/>
                    </a:ext>
                  </a:extLst>
                </a:gridCol>
                <a:gridCol w="1188140">
                  <a:extLst>
                    <a:ext uri="{9D8B030D-6E8A-4147-A177-3AD203B41FA5}">
                      <a16:colId xmlns:a16="http://schemas.microsoft.com/office/drawing/2014/main" val="20001"/>
                    </a:ext>
                  </a:extLst>
                </a:gridCol>
                <a:gridCol w="1189297">
                  <a:extLst>
                    <a:ext uri="{9D8B030D-6E8A-4147-A177-3AD203B41FA5}">
                      <a16:colId xmlns:a16="http://schemas.microsoft.com/office/drawing/2014/main" val="20002"/>
                    </a:ext>
                  </a:extLst>
                </a:gridCol>
                <a:gridCol w="1188140">
                  <a:extLst>
                    <a:ext uri="{9D8B030D-6E8A-4147-A177-3AD203B41FA5}">
                      <a16:colId xmlns:a16="http://schemas.microsoft.com/office/drawing/2014/main" val="20003"/>
                    </a:ext>
                  </a:extLst>
                </a:gridCol>
                <a:gridCol w="1188140">
                  <a:extLst>
                    <a:ext uri="{9D8B030D-6E8A-4147-A177-3AD203B41FA5}">
                      <a16:colId xmlns:a16="http://schemas.microsoft.com/office/drawing/2014/main" val="20004"/>
                    </a:ext>
                  </a:extLst>
                </a:gridCol>
              </a:tblGrid>
              <a:tr h="6084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Comic Sans MS" charset="0"/>
                          <a:ea typeface="Osaka" charset="0"/>
                          <a:cs typeface="Times New Roman" charset="0"/>
                        </a:rPr>
                        <a:t>Maintaining Consequence</a:t>
                      </a:r>
                      <a:endParaRPr kumimoji="0" lang="en-US" sz="1400" b="1"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Comic Sans MS" charset="0"/>
                          <a:ea typeface="Osaka" charset="0"/>
                          <a:cs typeface="Times New Roman" charset="0"/>
                        </a:rPr>
                        <a:t>Wants Attention</a:t>
                      </a:r>
                      <a:endParaRPr kumimoji="0" lang="en-US" sz="1400" b="1"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Comic Sans MS" charset="0"/>
                          <a:ea typeface="Osaka" charset="0"/>
                          <a:cs typeface="Times New Roman" charset="0"/>
                        </a:rPr>
                        <a:t>Wants something</a:t>
                      </a:r>
                      <a:endParaRPr kumimoji="0" lang="en-US" sz="1400" b="1"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Comic Sans MS" charset="0"/>
                          <a:ea typeface="Osaka" charset="0"/>
                          <a:cs typeface="Times New Roman" charset="0"/>
                        </a:rPr>
                        <a:t>Wants to escape attention</a:t>
                      </a:r>
                      <a:endParaRPr kumimoji="0" lang="en-US" sz="1400" b="1"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Comic Sans MS" charset="0"/>
                          <a:ea typeface="Osaka" charset="0"/>
                          <a:cs typeface="Times New Roman" charset="0"/>
                        </a:rPr>
                        <a:t>Wants to avoid something</a:t>
                      </a:r>
                      <a:endParaRPr kumimoji="0" lang="en-US" sz="1400" b="1"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13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100 pts</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Take note to office/teacher</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Ask a peer to play/read/draw</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Be a leader</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Principles recess</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Trip to treasure chest</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Choose a snack</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Choose a 5 min. activity</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School wide sticker</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Principles recess</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Computer time by self</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Short break</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Alternative activity</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6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250 pts</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Computer with a friend</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Extra sharing time</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More time for selected activity</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Free ticket to sporting event</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Time  alone</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Independent work space</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Alternative assignment</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6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400 pts</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Out to lunch with  </a:t>
                      </a:r>
                      <a:r>
                        <a:rPr kumimoji="0" lang="en-US" sz="900" b="0" i="0" u="sng" strike="noStrike" cap="none" normalizeH="0" baseline="0">
                          <a:ln>
                            <a:noFill/>
                          </a:ln>
                          <a:solidFill>
                            <a:schemeClr val="tx1"/>
                          </a:solidFill>
                          <a:effectLst/>
                          <a:latin typeface="Comic Sans MS" charset="0"/>
                          <a:ea typeface="Osaka" charset="0"/>
                          <a:cs typeface="Times New Roman" charset="0"/>
                        </a:rPr>
                        <a:t>   TBA  </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Class recess, free time,  or popcorn party</a:t>
                      </a:r>
                      <a:endParaRPr kumimoji="0" lang="en-US" sz="800" b="0" i="0" u="none" strike="noStrike" cap="none" normalizeH="0" baseline="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omic Sans MS" charset="0"/>
                          <a:ea typeface="Osaka" charset="0"/>
                          <a:cs typeface="Times New Roman" charset="0"/>
                        </a:rPr>
                        <a:t>New school /art supplies</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omic Sans MS" charset="0"/>
                          <a:ea typeface="Osaka" charset="0"/>
                          <a:cs typeface="Times New Roman" charset="0"/>
                        </a:rPr>
                        <a:t>Get out of school early</a:t>
                      </a:r>
                      <a:endParaRPr kumimoji="0" lang="en-US" sz="800" b="0" i="0" u="none" strike="noStrike" cap="none" normalizeH="0" baseline="0" dirty="0">
                        <a:ln>
                          <a:noFill/>
                        </a:ln>
                        <a:solidFill>
                          <a:schemeClr val="tx1"/>
                        </a:solidFill>
                        <a:effectLst/>
                        <a:latin typeface="Times New Roman" charset="0"/>
                        <a:ea typeface="Osaka" charset="0"/>
                        <a:cs typeface="Times New Roman"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4177" name="Rectangle 34"/>
          <p:cNvSpPr>
            <a:spLocks noChangeArrowheads="1"/>
          </p:cNvSpPr>
          <p:nvPr/>
        </p:nvSpPr>
        <p:spPr bwMode="auto">
          <a:xfrm>
            <a:off x="1143001" y="4064176"/>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350">
              <a:solidFill>
                <a:srgbClr val="000000"/>
              </a:solidFill>
              <a:latin typeface="Arial" charset="0"/>
            </a:endParaRPr>
          </a:p>
        </p:txBody>
      </p:sp>
      <p:sp>
        <p:nvSpPr>
          <p:cNvPr id="134178" name="Text Box 35"/>
          <p:cNvSpPr txBox="1">
            <a:spLocks noChangeArrowheads="1"/>
          </p:cNvSpPr>
          <p:nvPr/>
        </p:nvSpPr>
        <p:spPr bwMode="auto">
          <a:xfrm>
            <a:off x="3028950" y="171450"/>
            <a:ext cx="32004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i="1">
                <a:solidFill>
                  <a:schemeClr val="tx1"/>
                </a:solidFill>
                <a:latin typeface="Zapfino" charset="0"/>
                <a:ea typeface="ＭＳ Ｐゴシック" charset="0"/>
                <a:cs typeface="ＭＳ Ｐゴシック" charset="0"/>
              </a:defRPr>
            </a:lvl1pPr>
            <a:lvl2pPr marL="742950" indent="-285750">
              <a:defRPr sz="2400" b="1" i="1">
                <a:solidFill>
                  <a:schemeClr val="tx1"/>
                </a:solidFill>
                <a:latin typeface="Zapfino" charset="0"/>
                <a:ea typeface="ＭＳ Ｐゴシック" charset="0"/>
              </a:defRPr>
            </a:lvl2pPr>
            <a:lvl3pPr marL="1143000" indent="-228600">
              <a:defRPr sz="2400" b="1" i="1">
                <a:solidFill>
                  <a:schemeClr val="tx1"/>
                </a:solidFill>
                <a:latin typeface="Zapfino" charset="0"/>
                <a:ea typeface="ＭＳ Ｐゴシック" charset="0"/>
              </a:defRPr>
            </a:lvl3pPr>
            <a:lvl4pPr marL="1600200" indent="-228600">
              <a:defRPr sz="2400" b="1" i="1">
                <a:solidFill>
                  <a:schemeClr val="tx1"/>
                </a:solidFill>
                <a:latin typeface="Zapfino" charset="0"/>
                <a:ea typeface="ＭＳ Ｐゴシック" charset="0"/>
              </a:defRPr>
            </a:lvl4pPr>
            <a:lvl5pPr marL="2057400" indent="-228600">
              <a:defRPr sz="2400" b="1" i="1">
                <a:solidFill>
                  <a:schemeClr val="tx1"/>
                </a:solidFill>
                <a:latin typeface="Zapfino" charset="0"/>
                <a:ea typeface="ＭＳ Ｐゴシック" charset="0"/>
              </a:defRPr>
            </a:lvl5pPr>
            <a:lvl6pPr marL="2514600" indent="-228600" eaLnBrk="0" fontAlgn="base" hangingPunct="0">
              <a:spcBef>
                <a:spcPct val="0"/>
              </a:spcBef>
              <a:spcAft>
                <a:spcPct val="0"/>
              </a:spcAft>
              <a:defRPr sz="2400" b="1" i="1">
                <a:solidFill>
                  <a:schemeClr val="tx1"/>
                </a:solidFill>
                <a:latin typeface="Zapfino" charset="0"/>
                <a:ea typeface="ＭＳ Ｐゴシック" charset="0"/>
              </a:defRPr>
            </a:lvl6pPr>
            <a:lvl7pPr marL="2971800" indent="-228600" eaLnBrk="0" fontAlgn="base" hangingPunct="0">
              <a:spcBef>
                <a:spcPct val="0"/>
              </a:spcBef>
              <a:spcAft>
                <a:spcPct val="0"/>
              </a:spcAft>
              <a:defRPr sz="2400" b="1" i="1">
                <a:solidFill>
                  <a:schemeClr val="tx1"/>
                </a:solidFill>
                <a:latin typeface="Zapfino" charset="0"/>
                <a:ea typeface="ＭＳ Ｐゴシック" charset="0"/>
              </a:defRPr>
            </a:lvl7pPr>
            <a:lvl8pPr marL="3429000" indent="-228600" eaLnBrk="0" fontAlgn="base" hangingPunct="0">
              <a:spcBef>
                <a:spcPct val="0"/>
              </a:spcBef>
              <a:spcAft>
                <a:spcPct val="0"/>
              </a:spcAft>
              <a:defRPr sz="2400" b="1" i="1">
                <a:solidFill>
                  <a:schemeClr val="tx1"/>
                </a:solidFill>
                <a:latin typeface="Zapfino" charset="0"/>
                <a:ea typeface="ＭＳ Ｐゴシック" charset="0"/>
              </a:defRPr>
            </a:lvl8pPr>
            <a:lvl9pPr marL="3886200" indent="-228600" eaLnBrk="0" fontAlgn="base" hangingPunct="0">
              <a:spcBef>
                <a:spcPct val="0"/>
              </a:spcBef>
              <a:spcAft>
                <a:spcPct val="0"/>
              </a:spcAft>
              <a:defRPr sz="2400" b="1" i="1">
                <a:solidFill>
                  <a:schemeClr val="tx1"/>
                </a:solidFill>
                <a:latin typeface="Zapfino" charset="0"/>
                <a:ea typeface="ＭＳ Ｐゴシック" charset="0"/>
              </a:defRPr>
            </a:lvl9pPr>
          </a:lstStyle>
          <a:p>
            <a:pPr algn="ctr" eaLnBrk="1" hangingPunct="1">
              <a:spcBef>
                <a:spcPct val="50000"/>
              </a:spcBef>
            </a:pPr>
            <a:r>
              <a:rPr lang="en-US" sz="1350" b="0" i="0">
                <a:solidFill>
                  <a:srgbClr val="000000"/>
                </a:solidFill>
                <a:latin typeface="Arial" charset="0"/>
              </a:rPr>
              <a:t>CICO Trading Post</a:t>
            </a:r>
          </a:p>
        </p:txBody>
      </p:sp>
    </p:spTree>
    <p:extLst>
      <p:ext uri="{BB962C8B-B14F-4D97-AF65-F5344CB8AC3E}">
        <p14:creationId xmlns:p14="http://schemas.microsoft.com/office/powerpoint/2010/main" val="4093967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a:xfrm>
            <a:off x="2425154" y="285750"/>
            <a:ext cx="5061495" cy="1028700"/>
          </a:xfrm>
        </p:spPr>
        <p:txBody>
          <a:bodyPr/>
          <a:lstStyle/>
          <a:p>
            <a:pPr eaLnBrk="1" hangingPunct="1"/>
            <a:r>
              <a:rPr lang="en-US" dirty="0"/>
              <a:t>Graduation</a:t>
            </a:r>
          </a:p>
        </p:txBody>
      </p:sp>
      <p:pic>
        <p:nvPicPr>
          <p:cNvPr id="162822" name="Picture 8" descr="Screen shot 2010-09-16 at 10"/>
          <p:cNvPicPr>
            <a:picLocks noGrp="1" noChangeAspect="1" noChangeArrowheads="1"/>
          </p:cNvPicPr>
          <p:nvPr>
            <p:ph idx="1"/>
          </p:nvPr>
        </p:nvPicPr>
        <p:blipFill>
          <a:blip r:embed="rId4"/>
          <a:srcRect/>
          <a:stretch>
            <a:fillRect/>
          </a:stretch>
        </p:blipFill>
        <p:spPr>
          <a:xfrm>
            <a:off x="2026444" y="1485900"/>
            <a:ext cx="2118122" cy="3086100"/>
          </a:xfrm>
        </p:spPr>
      </p:pic>
      <p:sp>
        <p:nvSpPr>
          <p:cNvPr id="162820" name="Rectangle 3"/>
          <p:cNvSpPr>
            <a:spLocks noGrp="1" noChangeArrowheads="1"/>
          </p:cNvSpPr>
          <p:nvPr>
            <p:ph type="body" sz="half" idx="4294967295"/>
          </p:nvPr>
        </p:nvSpPr>
        <p:spPr>
          <a:xfrm>
            <a:off x="4381500" y="1343585"/>
            <a:ext cx="2857500" cy="3086100"/>
          </a:xfrm>
        </p:spPr>
        <p:txBody>
          <a:bodyPr/>
          <a:lstStyle/>
          <a:p>
            <a:pPr eaLnBrk="1" hangingPunct="1"/>
            <a:r>
              <a:rPr lang="en-US" sz="1800" dirty="0"/>
              <a:t>Celebrate each graduation</a:t>
            </a:r>
          </a:p>
          <a:p>
            <a:pPr eaLnBrk="1" hangingPunct="1"/>
            <a:r>
              <a:rPr lang="en-US" sz="1800" dirty="0"/>
              <a:t>Continue quarterly events</a:t>
            </a:r>
          </a:p>
          <a:p>
            <a:pPr eaLnBrk="1" hangingPunct="1"/>
            <a:r>
              <a:rPr lang="en-US" sz="1800" dirty="0"/>
              <a:t>Collect &amp; enter monthly self-report DPR</a:t>
            </a:r>
          </a:p>
          <a:p>
            <a:pPr eaLnBrk="1" hangingPunct="1"/>
            <a:r>
              <a:rPr lang="en-US" sz="1800" dirty="0"/>
              <a:t>Consider Graduates as program assistants</a:t>
            </a:r>
          </a:p>
          <a:p>
            <a:pPr eaLnBrk="1" hangingPunct="1">
              <a:buFontTx/>
              <a:buNone/>
            </a:pPr>
            <a:endParaRPr lang="en-US" sz="1800" dirty="0"/>
          </a:p>
        </p:txBody>
      </p:sp>
      <p:grpSp>
        <p:nvGrpSpPr>
          <p:cNvPr id="2" name="Group 4"/>
          <p:cNvGrpSpPr>
            <a:grpSpLocks/>
          </p:cNvGrpSpPr>
          <p:nvPr/>
        </p:nvGrpSpPr>
        <p:grpSpPr bwMode="auto">
          <a:xfrm>
            <a:off x="1371601" y="171451"/>
            <a:ext cx="870389" cy="951878"/>
            <a:chOff x="432" y="2832"/>
            <a:chExt cx="768" cy="1013"/>
          </a:xfrm>
        </p:grpSpPr>
        <p:pic>
          <p:nvPicPr>
            <p:cNvPr id="162823" name="Picture 5" descr="cce-logo-270"/>
            <p:cNvPicPr>
              <a:picLocks noChangeAspect="1" noChangeArrowheads="1"/>
            </p:cNvPicPr>
            <p:nvPr/>
          </p:nvPicPr>
          <p:blipFill>
            <a:blip r:embed="rId5"/>
            <a:srcRect/>
            <a:stretch>
              <a:fillRect/>
            </a:stretch>
          </p:blipFill>
          <p:spPr bwMode="auto">
            <a:xfrm>
              <a:off x="432" y="3552"/>
              <a:ext cx="768" cy="293"/>
            </a:xfrm>
            <a:prstGeom prst="rect">
              <a:avLst/>
            </a:prstGeom>
            <a:noFill/>
            <a:ln w="9525">
              <a:noFill/>
              <a:miter lim="800000"/>
              <a:headEnd/>
              <a:tailEnd/>
            </a:ln>
          </p:spPr>
        </p:pic>
        <p:graphicFrame>
          <p:nvGraphicFramePr>
            <p:cNvPr id="162818" name="Object 2"/>
            <p:cNvGraphicFramePr>
              <a:graphicFrameLocks noChangeAspect="1"/>
            </p:cNvGraphicFramePr>
            <p:nvPr/>
          </p:nvGraphicFramePr>
          <p:xfrm>
            <a:off x="432" y="2832"/>
            <a:ext cx="711" cy="768"/>
          </p:xfrm>
          <a:graphic>
            <a:graphicData uri="http://schemas.openxmlformats.org/presentationml/2006/ole">
              <mc:AlternateContent xmlns:mc="http://schemas.openxmlformats.org/markup-compatibility/2006">
                <mc:Choice xmlns:v="urn:schemas-microsoft-com:vml" Requires="v">
                  <p:oleObj spid="_x0000_s12358" name="Document" r:id="rId6" imgW="1499616" imgH="1319784" progId="Word.Document.8">
                    <p:embed/>
                  </p:oleObj>
                </mc:Choice>
                <mc:Fallback>
                  <p:oleObj name="Document" r:id="rId6" imgW="1499616" imgH="1319784"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2832"/>
                          <a:ext cx="711" cy="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685528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Tier 2 Impact Data</a:t>
            </a:r>
          </a:p>
        </p:txBody>
      </p:sp>
      <p:pic>
        <p:nvPicPr>
          <p:cNvPr id="19459" name="Picture 7" descr="https://app.swis.org/public/cache/c709b46bd86a364cfca9993086096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085850"/>
            <a:ext cx="6360319"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88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rtlCol="0">
            <a:normAutofit fontScale="90000"/>
          </a:bodyPr>
          <a:lstStyle/>
          <a:p>
            <a:pPr>
              <a:defRPr/>
            </a:pPr>
            <a:r>
              <a:rPr lang="en-US" sz="2700">
                <a:latin typeface="Arial" charset="0"/>
                <a:ea typeface="ＭＳ Ｐゴシック" charset="0"/>
                <a:cs typeface="ＭＳ Ｐゴシック" charset="0"/>
              </a:rPr>
              <a:t>Tracking Student CICO Progress</a:t>
            </a:r>
            <a:br>
              <a:rPr lang="en-US" sz="2700" b="1">
                <a:latin typeface="Arial" charset="0"/>
                <a:ea typeface="ＭＳ Ｐゴシック" charset="0"/>
                <a:cs typeface="ＭＳ Ｐゴシック" charset="0"/>
              </a:rPr>
            </a:br>
            <a:r>
              <a:rPr lang="en-US" b="1">
                <a:latin typeface="Arial" charset="0"/>
                <a:ea typeface="ＭＳ Ｐゴシック" charset="0"/>
                <a:cs typeface="ＭＳ Ｐゴシック" charset="0"/>
              </a:rPr>
              <a:t> </a:t>
            </a:r>
            <a:r>
              <a:rPr lang="en-US" sz="1875" b="1">
                <a:latin typeface="Arial" charset="0"/>
                <a:ea typeface="ＭＳ Ｐゴシック" charset="0"/>
                <a:cs typeface="ＭＳ Ｐゴシック" charset="0"/>
              </a:rPr>
              <a:t>(number = % of total daily points)</a:t>
            </a:r>
          </a:p>
        </p:txBody>
      </p:sp>
      <p:graphicFrame>
        <p:nvGraphicFramePr>
          <p:cNvPr id="54275" name="Group 3"/>
          <p:cNvGraphicFramePr>
            <a:graphicFrameLocks noGrp="1"/>
          </p:cNvGraphicFramePr>
          <p:nvPr>
            <p:ph type="tbl" idx="1"/>
            <p:extLst>
              <p:ext uri="{D42A27DB-BD31-4B8C-83A1-F6EECF244321}">
                <p14:modId xmlns:p14="http://schemas.microsoft.com/office/powerpoint/2010/main" val="3474899535"/>
              </p:ext>
            </p:extLst>
          </p:nvPr>
        </p:nvGraphicFramePr>
        <p:xfrm>
          <a:off x="1314450" y="1257300"/>
          <a:ext cx="6515100" cy="3657600"/>
        </p:xfrm>
        <a:graphic>
          <a:graphicData uri="http://schemas.openxmlformats.org/drawingml/2006/table">
            <a:tbl>
              <a:tblPr/>
              <a:tblGrid>
                <a:gridCol w="1143000">
                  <a:extLst>
                    <a:ext uri="{9D8B030D-6E8A-4147-A177-3AD203B41FA5}">
                      <a16:colId xmlns:a16="http://schemas.microsoft.com/office/drawing/2014/main" val="20000"/>
                    </a:ext>
                  </a:extLst>
                </a:gridCol>
                <a:gridCol w="951310">
                  <a:extLst>
                    <a:ext uri="{9D8B030D-6E8A-4147-A177-3AD203B41FA5}">
                      <a16:colId xmlns:a16="http://schemas.microsoft.com/office/drawing/2014/main" val="20001"/>
                    </a:ext>
                  </a:extLst>
                </a:gridCol>
                <a:gridCol w="1221581">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989409">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0000"/>
                          </a:solidFill>
                          <a:effectLst/>
                          <a:latin typeface="Arial" charset="0"/>
                          <a:ea typeface="ＭＳ Ｐゴシック" charset="0"/>
                          <a:cs typeface="ＭＳ Ｐゴシック" charset="0"/>
                        </a:rPr>
                        <a:t>Date</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0000"/>
                          </a:solidFill>
                          <a:effectLst/>
                          <a:latin typeface="Arial" charset="0"/>
                          <a:ea typeface="ＭＳ Ｐゴシック" charset="0"/>
                          <a:cs typeface="ＭＳ Ｐゴシック" charset="0"/>
                        </a:rPr>
                        <a:t>Jason</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0000"/>
                          </a:solidFill>
                          <a:effectLst/>
                          <a:latin typeface="Arial" charset="0"/>
                          <a:ea typeface="ＭＳ Ｐゴシック" charset="0"/>
                          <a:cs typeface="ＭＳ Ｐゴシック" charset="0"/>
                        </a:rPr>
                        <a:t>Leanne</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0000"/>
                          </a:solidFill>
                          <a:effectLst/>
                          <a:latin typeface="Arial" charset="0"/>
                          <a:ea typeface="ＭＳ Ｐゴシック" charset="0"/>
                          <a:cs typeface="ＭＳ Ｐゴシック" charset="0"/>
                        </a:rPr>
                        <a:t>Juan</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0000"/>
                          </a:solidFill>
                          <a:effectLst/>
                          <a:latin typeface="Arial" charset="0"/>
                          <a:ea typeface="ＭＳ Ｐゴシック" charset="0"/>
                          <a:cs typeface="ＭＳ Ｐゴシック" charset="0"/>
                        </a:rPr>
                        <a:t>Kiran</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0000"/>
                          </a:solidFill>
                          <a:effectLst/>
                          <a:latin typeface="Arial" charset="0"/>
                          <a:ea typeface="ＭＳ Ｐゴシック" charset="0"/>
                          <a:cs typeface="ＭＳ Ｐゴシック" charset="0"/>
                        </a:rPr>
                        <a:t>Alexa</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charset="0"/>
                          <a:cs typeface="ＭＳ Ｐゴシック" charset="0"/>
                        </a:rPr>
                        <a:t>1/16/03</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85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95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80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65</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charset="0"/>
                          <a:cs typeface="ＭＳ Ｐゴシック" charset="0"/>
                        </a:rPr>
                        <a:t>1/17/03</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75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77</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charset="0"/>
                          <a:cs typeface="ＭＳ Ｐゴシック" charset="0"/>
                        </a:rPr>
                        <a:t>1/18/03</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77</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85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63</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charset="0"/>
                          <a:cs typeface="ＭＳ Ｐゴシック" charset="0"/>
                        </a:rPr>
                        <a:t>1/19/03</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80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75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95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92</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85</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charset="0"/>
                          <a:cs typeface="ＭＳ Ｐゴシック" charset="0"/>
                        </a:rPr>
                        <a:t>1/20/03</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50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89</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77</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89</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90</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charset="0"/>
                          <a:cs typeface="ＭＳ Ｐゴシック" charset="0"/>
                        </a:rPr>
                        <a:t>1/23/03</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45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95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95</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charset="0"/>
                          <a:cs typeface="ＭＳ Ｐゴシック" charset="0"/>
                        </a:rPr>
                        <a:t>1/24/03</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65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67</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85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78</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p:nvPr/>
        </p:nvSpPr>
        <p:spPr>
          <a:xfrm>
            <a:off x="2512984" y="3404501"/>
            <a:ext cx="840806" cy="14523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547028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CFC2-A190-884B-BE6C-B3393B038E64}"/>
              </a:ext>
            </a:extLst>
          </p:cNvPr>
          <p:cNvPicPr>
            <a:picLocks noChangeAspect="1"/>
          </p:cNvPicPr>
          <p:nvPr/>
        </p:nvPicPr>
        <p:blipFill>
          <a:blip r:embed="rId2"/>
          <a:stretch>
            <a:fillRect/>
          </a:stretch>
        </p:blipFill>
        <p:spPr>
          <a:xfrm>
            <a:off x="4552950" y="2520950"/>
            <a:ext cx="38100" cy="101600"/>
          </a:xfrm>
          <a:prstGeom prst="rect">
            <a:avLst/>
          </a:prstGeom>
        </p:spPr>
      </p:pic>
      <p:pic>
        <p:nvPicPr>
          <p:cNvPr id="7" name="Picture 6">
            <a:extLst>
              <a:ext uri="{FF2B5EF4-FFF2-40B4-BE49-F238E27FC236}">
                <a16:creationId xmlns:a16="http://schemas.microsoft.com/office/drawing/2014/main" id="{1A620643-355B-DA43-AD45-D4F0B0476A2D}"/>
              </a:ext>
            </a:extLst>
          </p:cNvPr>
          <p:cNvPicPr>
            <a:picLocks noChangeAspect="1"/>
          </p:cNvPicPr>
          <p:nvPr/>
        </p:nvPicPr>
        <p:blipFill>
          <a:blip r:embed="rId3"/>
          <a:stretch>
            <a:fillRect/>
          </a:stretch>
        </p:blipFill>
        <p:spPr>
          <a:xfrm>
            <a:off x="822173" y="0"/>
            <a:ext cx="7499654" cy="5143500"/>
          </a:xfrm>
          <a:prstGeom prst="rect">
            <a:avLst/>
          </a:prstGeom>
        </p:spPr>
      </p:pic>
    </p:spTree>
    <p:extLst>
      <p:ext uri="{BB962C8B-B14F-4D97-AF65-F5344CB8AC3E}">
        <p14:creationId xmlns:p14="http://schemas.microsoft.com/office/powerpoint/2010/main" val="673780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Fidelity/Treatment Integrity</a:t>
            </a:r>
          </a:p>
        </p:txBody>
      </p:sp>
      <p:sp>
        <p:nvSpPr>
          <p:cNvPr id="3" name="Content Placeholder 2"/>
          <p:cNvSpPr>
            <a:spLocks noGrp="1"/>
          </p:cNvSpPr>
          <p:nvPr>
            <p:ph sz="half" idx="1"/>
          </p:nvPr>
        </p:nvSpPr>
        <p:spPr>
          <a:xfrm>
            <a:off x="238540" y="1369219"/>
            <a:ext cx="2445025" cy="3263504"/>
          </a:xfrm>
        </p:spPr>
        <p:txBody>
          <a:bodyPr>
            <a:normAutofit fontScale="92500" lnSpcReduction="20000"/>
          </a:bodyPr>
          <a:lstStyle/>
          <a:p>
            <a:r>
              <a:rPr lang="en-US" dirty="0"/>
              <a:t>Provide staff training and practice delivering their aspect of the intervention</a:t>
            </a:r>
          </a:p>
          <a:p>
            <a:r>
              <a:rPr lang="en-US" dirty="0"/>
              <a:t>Provide coaching, problem solving and encouragement early on. </a:t>
            </a:r>
          </a:p>
          <a:p>
            <a:r>
              <a:rPr lang="en-US" dirty="0"/>
              <a:t>Data is useless if fidelity data does not exist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9262099"/>
              </p:ext>
            </p:extLst>
          </p:nvPr>
        </p:nvGraphicFramePr>
        <p:xfrm>
          <a:off x="2782957" y="1063229"/>
          <a:ext cx="4919869" cy="5502116"/>
        </p:xfrm>
        <a:graphic>
          <a:graphicData uri="http://schemas.openxmlformats.org/drawingml/2006/table">
            <a:tbl>
              <a:tblPr firstRow="1" firstCol="1" bandRow="1">
                <a:tableStyleId>{5C22544A-7EE6-4342-B048-85BDC9FD1C3A}</a:tableStyleId>
              </a:tblPr>
              <a:tblGrid>
                <a:gridCol w="2051471">
                  <a:extLst>
                    <a:ext uri="{9D8B030D-6E8A-4147-A177-3AD203B41FA5}">
                      <a16:colId xmlns:a16="http://schemas.microsoft.com/office/drawing/2014/main" val="20000"/>
                    </a:ext>
                  </a:extLst>
                </a:gridCol>
                <a:gridCol w="556962">
                  <a:extLst>
                    <a:ext uri="{9D8B030D-6E8A-4147-A177-3AD203B41FA5}">
                      <a16:colId xmlns:a16="http://schemas.microsoft.com/office/drawing/2014/main" val="20001"/>
                    </a:ext>
                  </a:extLst>
                </a:gridCol>
                <a:gridCol w="696200">
                  <a:extLst>
                    <a:ext uri="{9D8B030D-6E8A-4147-A177-3AD203B41FA5}">
                      <a16:colId xmlns:a16="http://schemas.microsoft.com/office/drawing/2014/main" val="20002"/>
                    </a:ext>
                  </a:extLst>
                </a:gridCol>
                <a:gridCol w="556962">
                  <a:extLst>
                    <a:ext uri="{9D8B030D-6E8A-4147-A177-3AD203B41FA5}">
                      <a16:colId xmlns:a16="http://schemas.microsoft.com/office/drawing/2014/main" val="20003"/>
                    </a:ext>
                  </a:extLst>
                </a:gridCol>
                <a:gridCol w="510549">
                  <a:extLst>
                    <a:ext uri="{9D8B030D-6E8A-4147-A177-3AD203B41FA5}">
                      <a16:colId xmlns:a16="http://schemas.microsoft.com/office/drawing/2014/main" val="20004"/>
                    </a:ext>
                  </a:extLst>
                </a:gridCol>
                <a:gridCol w="547725">
                  <a:extLst>
                    <a:ext uri="{9D8B030D-6E8A-4147-A177-3AD203B41FA5}">
                      <a16:colId xmlns:a16="http://schemas.microsoft.com/office/drawing/2014/main" val="20005"/>
                    </a:ext>
                  </a:extLst>
                </a:gridCol>
              </a:tblGrid>
              <a:tr h="642839">
                <a:tc>
                  <a:txBody>
                    <a:bodyPr/>
                    <a:lstStyle/>
                    <a:p>
                      <a:pPr marL="0" marR="0">
                        <a:lnSpc>
                          <a:spcPct val="115000"/>
                        </a:lnSpc>
                        <a:spcBef>
                          <a:spcPts val="0"/>
                        </a:spcBef>
                        <a:spcAft>
                          <a:spcPts val="0"/>
                        </a:spcAft>
                      </a:pPr>
                      <a:r>
                        <a:rPr lang="en-US" sz="1100" dirty="0">
                          <a:effectLst/>
                        </a:rPr>
                        <a:t>COMPONENT</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Absent</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(0)</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Low- 25% of time</a:t>
                      </a:r>
                    </a:p>
                    <a:p>
                      <a:pPr marL="0" marR="0">
                        <a:lnSpc>
                          <a:spcPct val="115000"/>
                        </a:lnSpc>
                        <a:spcBef>
                          <a:spcPts val="0"/>
                        </a:spcBef>
                        <a:spcAft>
                          <a:spcPts val="0"/>
                        </a:spcAft>
                      </a:pPr>
                      <a:r>
                        <a:rPr lang="en-US" sz="1100">
                          <a:effectLst/>
                        </a:rPr>
                        <a:t>(1)</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50% of the time</a:t>
                      </a:r>
                    </a:p>
                    <a:p>
                      <a:pPr marL="0" marR="0">
                        <a:lnSpc>
                          <a:spcPct val="115000"/>
                        </a:lnSpc>
                        <a:spcBef>
                          <a:spcPts val="0"/>
                        </a:spcBef>
                        <a:spcAft>
                          <a:spcPts val="0"/>
                        </a:spcAft>
                      </a:pPr>
                      <a:r>
                        <a:rPr lang="en-US" sz="1100">
                          <a:effectLst/>
                        </a:rPr>
                        <a:t>(2)</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75% of the time</a:t>
                      </a:r>
                    </a:p>
                    <a:p>
                      <a:pPr marL="0" marR="0">
                        <a:lnSpc>
                          <a:spcPct val="115000"/>
                        </a:lnSpc>
                        <a:spcBef>
                          <a:spcPts val="0"/>
                        </a:spcBef>
                        <a:spcAft>
                          <a:spcPts val="0"/>
                        </a:spcAft>
                      </a:pPr>
                      <a:r>
                        <a:rPr lang="en-US" sz="1100">
                          <a:effectLst/>
                        </a:rPr>
                        <a:t>(3)</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100% of the time</a:t>
                      </a:r>
                    </a:p>
                    <a:p>
                      <a:pPr marL="0" marR="0">
                        <a:lnSpc>
                          <a:spcPct val="115000"/>
                        </a:lnSpc>
                        <a:spcBef>
                          <a:spcPts val="0"/>
                        </a:spcBef>
                        <a:spcAft>
                          <a:spcPts val="0"/>
                        </a:spcAft>
                      </a:pPr>
                      <a:r>
                        <a:rPr lang="en-US" sz="1100">
                          <a:effectLst/>
                        </a:rPr>
                        <a:t>(4)</a:t>
                      </a:r>
                    </a:p>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0"/>
                  </a:ext>
                </a:extLst>
              </a:tr>
              <a:tr h="512746">
                <a:tc>
                  <a:txBody>
                    <a:bodyPr/>
                    <a:lstStyle/>
                    <a:p>
                      <a:pPr marL="342900" marR="0" lvl="0" indent="-342900">
                        <a:lnSpc>
                          <a:spcPct val="115000"/>
                        </a:lnSpc>
                        <a:spcBef>
                          <a:spcPts val="0"/>
                        </a:spcBef>
                        <a:spcAft>
                          <a:spcPts val="0"/>
                        </a:spcAft>
                        <a:buFont typeface="+mj-lt"/>
                        <a:buAutoNum type="arabicPeriod"/>
                      </a:pPr>
                      <a:r>
                        <a:rPr lang="en-US" sz="1100">
                          <a:effectLst/>
                        </a:rPr>
                        <a:t>I greet the students in the morning in a positive, friendly manner.</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1"/>
                  </a:ext>
                </a:extLst>
              </a:tr>
              <a:tr h="772890">
                <a:tc>
                  <a:txBody>
                    <a:bodyPr/>
                    <a:lstStyle/>
                    <a:p>
                      <a:pPr marL="342900" marR="0" lvl="0" indent="-342900">
                        <a:lnSpc>
                          <a:spcPct val="115000"/>
                        </a:lnSpc>
                        <a:spcBef>
                          <a:spcPts val="0"/>
                        </a:spcBef>
                        <a:spcAft>
                          <a:spcPts val="0"/>
                        </a:spcAft>
                        <a:buFont typeface="+mj-lt"/>
                        <a:buAutoNum type="arabicPeriod"/>
                      </a:pPr>
                      <a:r>
                        <a:rPr lang="en-US" sz="1100" dirty="0">
                          <a:effectLst/>
                        </a:rPr>
                        <a:t>I provide the students positive, specific verbal feedback after each subject.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r>
                        <a:rPr lang="en-US" sz="1100" dirty="0">
                          <a:effectLst/>
                          <a:hlinkClick r:id="rId2" action="ppaction://hlinkfile"/>
                        </a:rPr>
                        <a:t>CICO-TI example teacher</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2"/>
                  </a:ext>
                </a:extLst>
              </a:tr>
              <a:tr h="642839">
                <a:tc>
                  <a:txBody>
                    <a:bodyPr/>
                    <a:lstStyle/>
                    <a:p>
                      <a:pPr marL="342900" marR="0" lvl="0" indent="-342900">
                        <a:lnSpc>
                          <a:spcPct val="115000"/>
                        </a:lnSpc>
                        <a:spcBef>
                          <a:spcPts val="0"/>
                        </a:spcBef>
                        <a:spcAft>
                          <a:spcPts val="0"/>
                        </a:spcAft>
                        <a:buFont typeface="+mj-lt"/>
                        <a:buAutoNum type="arabicPeriod"/>
                      </a:pPr>
                      <a:r>
                        <a:rPr lang="en-US" sz="1100" dirty="0">
                          <a:effectLst/>
                        </a:rPr>
                        <a:t>I provide the students specific verbal feedback after each subject on items to improve on.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3"/>
                  </a:ext>
                </a:extLst>
              </a:tr>
              <a:tr h="512746">
                <a:tc>
                  <a:txBody>
                    <a:bodyPr/>
                    <a:lstStyle/>
                    <a:p>
                      <a:pPr marL="342900" marR="0" lvl="0" indent="-342900">
                        <a:lnSpc>
                          <a:spcPct val="115000"/>
                        </a:lnSpc>
                        <a:spcBef>
                          <a:spcPts val="0"/>
                        </a:spcBef>
                        <a:spcAft>
                          <a:spcPts val="0"/>
                        </a:spcAft>
                        <a:buFont typeface="+mj-lt"/>
                        <a:buAutoNum type="arabicPeriod"/>
                      </a:pPr>
                      <a:r>
                        <a:rPr lang="en-US" sz="1100">
                          <a:effectLst/>
                        </a:rPr>
                        <a:t>I reinforce the students throughout the day using the universal recognition system.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4"/>
                  </a:ext>
                </a:extLst>
              </a:tr>
              <a:tr h="252559">
                <a:tc>
                  <a:txBody>
                    <a:bodyPr/>
                    <a:lstStyle/>
                    <a:p>
                      <a:pPr marL="342900" marR="0" lvl="0" indent="-342900">
                        <a:lnSpc>
                          <a:spcPct val="115000"/>
                        </a:lnSpc>
                        <a:spcBef>
                          <a:spcPts val="0"/>
                        </a:spcBef>
                        <a:spcAft>
                          <a:spcPts val="0"/>
                        </a:spcAft>
                        <a:buFont typeface="+mj-lt"/>
                        <a:buAutoNum type="arabicPeriod"/>
                      </a:pPr>
                      <a:r>
                        <a:rPr lang="en-US" sz="1100">
                          <a:effectLst/>
                        </a:rPr>
                        <a:t>I provide pre-corrects to the students.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5"/>
                  </a:ext>
                </a:extLst>
              </a:tr>
              <a:tr h="252559">
                <a:tc>
                  <a:txBody>
                    <a:bodyPr/>
                    <a:lstStyle/>
                    <a:p>
                      <a:pPr marL="342900" marR="0" lvl="0" indent="-342900">
                        <a:lnSpc>
                          <a:spcPct val="115000"/>
                        </a:lnSpc>
                        <a:spcBef>
                          <a:spcPts val="0"/>
                        </a:spcBef>
                        <a:spcAft>
                          <a:spcPts val="0"/>
                        </a:spcAft>
                        <a:buFont typeface="+mj-lt"/>
                        <a:buAutoNum type="arabicPeriod"/>
                      </a:pPr>
                      <a:r>
                        <a:rPr lang="en-US" sz="1100">
                          <a:effectLst/>
                        </a:rPr>
                        <a:t>I remind the student to check-in.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6"/>
                  </a:ext>
                </a:extLst>
              </a:tr>
              <a:tr h="252559">
                <a:tc>
                  <a:txBody>
                    <a:bodyPr/>
                    <a:lstStyle/>
                    <a:p>
                      <a:pPr marL="342900" marR="0" lvl="0" indent="-342900">
                        <a:lnSpc>
                          <a:spcPct val="115000"/>
                        </a:lnSpc>
                        <a:spcBef>
                          <a:spcPts val="0"/>
                        </a:spcBef>
                        <a:spcAft>
                          <a:spcPts val="0"/>
                        </a:spcAft>
                        <a:buFont typeface="+mj-lt"/>
                        <a:buAutoNum type="arabicPeriod"/>
                      </a:pPr>
                      <a:r>
                        <a:rPr lang="en-US" sz="1100">
                          <a:effectLst/>
                        </a:rPr>
                        <a:t>I remind the student to check-out.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7"/>
                  </a:ext>
                </a:extLst>
              </a:tr>
              <a:tr h="382652">
                <a:tc>
                  <a:txBody>
                    <a:bodyPr/>
                    <a:lstStyle/>
                    <a:p>
                      <a:pPr marL="342900" marR="0" lvl="0" indent="-342900">
                        <a:lnSpc>
                          <a:spcPct val="115000"/>
                        </a:lnSpc>
                        <a:spcBef>
                          <a:spcPts val="0"/>
                        </a:spcBef>
                        <a:spcAft>
                          <a:spcPts val="0"/>
                        </a:spcAft>
                        <a:buFont typeface="+mj-lt"/>
                        <a:buAutoNum type="arabicPeriod"/>
                      </a:pPr>
                      <a:r>
                        <a:rPr lang="en-US" sz="1100" dirty="0">
                          <a:effectLst/>
                        </a:rPr>
                        <a:t>I check to make sure the DPR is in the student’s backpack.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30938" marR="30938" marT="0" marB="0"/>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DA4B79E9-9C27-AC44-993E-6D64CAE1F6F7}" type="slidenum">
              <a:rPr lang="en-US" smtClean="0"/>
              <a:t>80</a:t>
            </a:fld>
            <a:endParaRPr lang="en-US"/>
          </a:p>
        </p:txBody>
      </p:sp>
    </p:spTree>
    <p:extLst>
      <p:ext uri="{BB962C8B-B14F-4D97-AF65-F5344CB8AC3E}">
        <p14:creationId xmlns:p14="http://schemas.microsoft.com/office/powerpoint/2010/main" val="697664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Orient, Teach Students to Be Successful in CCE/CICO</a:t>
            </a:r>
          </a:p>
        </p:txBody>
      </p:sp>
      <p:sp>
        <p:nvSpPr>
          <p:cNvPr id="3" name="TextBox 2"/>
          <p:cNvSpPr txBox="1"/>
          <p:nvPr/>
        </p:nvSpPr>
        <p:spPr>
          <a:xfrm>
            <a:off x="1614487" y="3980622"/>
            <a:ext cx="5357813" cy="923330"/>
          </a:xfrm>
          <a:prstGeom prst="rect">
            <a:avLst/>
          </a:prstGeom>
          <a:noFill/>
        </p:spPr>
        <p:txBody>
          <a:bodyPr wrap="square" rtlCol="0">
            <a:spAutoFit/>
          </a:bodyPr>
          <a:lstStyle/>
          <a:p>
            <a:r>
              <a:rPr lang="en-US" sz="1350" u="sng" dirty="0">
                <a:hlinkClick r:id="rId2"/>
              </a:rPr>
              <a:t>https://youtu.be/GMo5aAm2rVw-</a:t>
            </a:r>
            <a:r>
              <a:rPr lang="en-US" sz="1350" dirty="0"/>
              <a:t> realistic school made video on CICO that is designed for student orientation but good overall model! Though adult feedback could be more specific. </a:t>
            </a:r>
          </a:p>
          <a:p>
            <a:endParaRPr lang="en-US" sz="1350" dirty="0"/>
          </a:p>
        </p:txBody>
      </p:sp>
      <p:pic>
        <p:nvPicPr>
          <p:cNvPr id="14338" name="Picture 2" descr="ttps://encrypted-tbn1.gstatic.com/images?q=tbn:ANd9GcTdjcZGiIajWk1bYkpxpn42bICBhwpRhEePSxtnLKW-8vozvmdv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705" y="2312648"/>
            <a:ext cx="1368230" cy="579019"/>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mage result for teacher encouraging stud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233" y="1492760"/>
            <a:ext cx="3054749" cy="15861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6" descr="mage result for teaching students"/>
          <p:cNvSpPr>
            <a:spLocks noChangeAspect="1" noChangeArrowheads="1"/>
          </p:cNvSpPr>
          <p:nvPr/>
        </p:nvSpPr>
        <p:spPr bwMode="auto">
          <a:xfrm>
            <a:off x="1143000" y="0"/>
            <a:ext cx="228600" cy="2286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4344" name="Picture 8" descr="ttp://stemwire.org/files/0055_5614-01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1690709"/>
            <a:ext cx="2735746" cy="182289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A4B79E9-9C27-AC44-993E-6D64CAE1F6F7}" type="slidenum">
              <a:rPr lang="en-US" smtClean="0"/>
              <a:t>81</a:t>
            </a:fld>
            <a:endParaRPr lang="en-US"/>
          </a:p>
        </p:txBody>
      </p:sp>
    </p:spTree>
    <p:extLst>
      <p:ext uri="{BB962C8B-B14F-4D97-AF65-F5344CB8AC3E}">
        <p14:creationId xmlns:p14="http://schemas.microsoft.com/office/powerpoint/2010/main" val="27907963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Staff Orientation</a:t>
            </a:r>
          </a:p>
        </p:txBody>
      </p:sp>
      <p:sp>
        <p:nvSpPr>
          <p:cNvPr id="5" name="Content Placeholder 4"/>
          <p:cNvSpPr>
            <a:spLocks noGrp="1"/>
          </p:cNvSpPr>
          <p:nvPr>
            <p:ph idx="1"/>
          </p:nvPr>
        </p:nvSpPr>
        <p:spPr/>
        <p:txBody>
          <a:bodyPr/>
          <a:lstStyle/>
          <a:p>
            <a:r>
              <a:rPr lang="en-US" dirty="0"/>
              <a:t>How a students gets into check, connect and expect</a:t>
            </a:r>
          </a:p>
          <a:p>
            <a:r>
              <a:rPr lang="en-US" dirty="0"/>
              <a:t>What time/support may be asked of staff</a:t>
            </a:r>
          </a:p>
          <a:p>
            <a:r>
              <a:rPr lang="en-US" dirty="0"/>
              <a:t>What can you expect to see from the CCE coach</a:t>
            </a:r>
          </a:p>
          <a:p>
            <a:r>
              <a:rPr lang="en-US" dirty="0"/>
              <a:t>What can you expect to see from the student</a:t>
            </a:r>
          </a:p>
          <a:p>
            <a:endParaRPr lang="en-US" dirty="0"/>
          </a:p>
        </p:txBody>
      </p:sp>
    </p:spTree>
    <p:extLst>
      <p:ext uri="{BB962C8B-B14F-4D97-AF65-F5344CB8AC3E}">
        <p14:creationId xmlns:p14="http://schemas.microsoft.com/office/powerpoint/2010/main" val="2581640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C&amp;C and CCE Discussion</a:t>
            </a:r>
          </a:p>
        </p:txBody>
      </p:sp>
      <p:sp>
        <p:nvSpPr>
          <p:cNvPr id="3" name="Content Placeholder 2"/>
          <p:cNvSpPr>
            <a:spLocks noGrp="1"/>
          </p:cNvSpPr>
          <p:nvPr>
            <p:ph idx="1"/>
          </p:nvPr>
        </p:nvSpPr>
        <p:spPr>
          <a:xfrm>
            <a:off x="1485900" y="1414156"/>
            <a:ext cx="6172200" cy="3180467"/>
          </a:xfrm>
        </p:spPr>
        <p:txBody>
          <a:bodyPr>
            <a:normAutofit/>
          </a:bodyPr>
          <a:lstStyle/>
          <a:p>
            <a:r>
              <a:rPr lang="en-US" dirty="0"/>
              <a:t>What do you see as the barriers to implementing CCE?</a:t>
            </a:r>
          </a:p>
          <a:p>
            <a:r>
              <a:rPr lang="en-US" dirty="0"/>
              <a:t>What are your reservations about CCE?</a:t>
            </a:r>
          </a:p>
          <a:p>
            <a:r>
              <a:rPr lang="en-US" dirty="0"/>
              <a:t>What do you see that is needed to support CCE?</a:t>
            </a:r>
          </a:p>
          <a:p>
            <a:r>
              <a:rPr lang="en-US" dirty="0"/>
              <a:t>Can you identify 3-5 students to try this out with?</a:t>
            </a:r>
          </a:p>
          <a:p>
            <a:pPr>
              <a:buNone/>
            </a:pPr>
            <a:endParaRPr lang="en-US" dirty="0"/>
          </a:p>
          <a:p>
            <a:pPr marL="257175" lvl="1" indent="-257175">
              <a:buNone/>
            </a:pPr>
            <a:r>
              <a:rPr lang="en-US" dirty="0">
                <a:solidFill>
                  <a:srgbClr val="FF0000"/>
                </a:solidFill>
              </a:rPr>
              <a:t>	</a:t>
            </a:r>
            <a:endParaRPr lang="en-US" dirty="0"/>
          </a:p>
          <a:p>
            <a:pPr>
              <a:buNone/>
            </a:pPr>
            <a:endParaRPr lang="en-US" dirty="0"/>
          </a:p>
        </p:txBody>
      </p:sp>
      <p:sp>
        <p:nvSpPr>
          <p:cNvPr id="5" name="Oval 4"/>
          <p:cNvSpPr/>
          <p:nvPr/>
        </p:nvSpPr>
        <p:spPr>
          <a:xfrm>
            <a:off x="5930187" y="487172"/>
            <a:ext cx="1303174" cy="5760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15 Minutes</a:t>
            </a:r>
          </a:p>
        </p:txBody>
      </p:sp>
    </p:spTree>
    <p:extLst>
      <p:ext uri="{BB962C8B-B14F-4D97-AF65-F5344CB8AC3E}">
        <p14:creationId xmlns:p14="http://schemas.microsoft.com/office/powerpoint/2010/main" val="12927040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 indent="0">
              <a:buNone/>
            </a:pPr>
            <a:r>
              <a:rPr lang="en-US" dirty="0"/>
              <a:t>Behavior Education Plan Model</a:t>
            </a:r>
          </a:p>
          <a:p>
            <a:r>
              <a:rPr lang="en-US" dirty="0"/>
              <a:t>Morning Check In: </a:t>
            </a:r>
            <a:r>
              <a:rPr lang="en-US" dirty="0">
                <a:hlinkClick r:id="rId2"/>
              </a:rPr>
              <a:t>https://youtu.be/8DexDQtVWMk</a:t>
            </a:r>
            <a:endParaRPr lang="en-US" dirty="0"/>
          </a:p>
          <a:p>
            <a:r>
              <a:rPr lang="en-US" dirty="0"/>
              <a:t>Afternoon Check Out: </a:t>
            </a:r>
            <a:r>
              <a:rPr lang="en-US" dirty="0">
                <a:hlinkClick r:id="rId2"/>
              </a:rPr>
              <a:t>https://youtu.be/8DexDQtVWMk</a:t>
            </a:r>
            <a:endParaRPr lang="en-US" dirty="0"/>
          </a:p>
          <a:p>
            <a:r>
              <a:rPr lang="en-US" dirty="0"/>
              <a:t>General Overview; </a:t>
            </a:r>
            <a:r>
              <a:rPr lang="en-US" dirty="0">
                <a:hlinkClick r:id="rId3"/>
              </a:rPr>
              <a:t>https://youtu.be/rix3422NF3A</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Check In/Out Videos</a:t>
            </a:r>
          </a:p>
        </p:txBody>
      </p:sp>
    </p:spTree>
    <p:extLst>
      <p:ext uri="{BB962C8B-B14F-4D97-AF65-F5344CB8AC3E}">
        <p14:creationId xmlns:p14="http://schemas.microsoft.com/office/powerpoint/2010/main" val="742719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4B79E9-9C27-AC44-993E-6D64CAE1F6F7}" type="slidenum">
              <a:rPr lang="en-US" smtClean="0"/>
              <a:t>85</a:t>
            </a:fld>
            <a:endParaRPr lang="en-US"/>
          </a:p>
        </p:txBody>
      </p:sp>
      <p:pic>
        <p:nvPicPr>
          <p:cNvPr id="6" name="Picture 5"/>
          <p:cNvPicPr>
            <a:picLocks noChangeAspect="1"/>
          </p:cNvPicPr>
          <p:nvPr/>
        </p:nvPicPr>
        <p:blipFill>
          <a:blip r:embed="rId2"/>
          <a:stretch>
            <a:fillRect/>
          </a:stretch>
        </p:blipFill>
        <p:spPr>
          <a:xfrm>
            <a:off x="2546351" y="151210"/>
            <a:ext cx="3619500" cy="4752975"/>
          </a:xfrm>
          <a:prstGeom prst="rect">
            <a:avLst/>
          </a:prstGeom>
        </p:spPr>
      </p:pic>
    </p:spTree>
    <p:extLst>
      <p:ext uri="{BB962C8B-B14F-4D97-AF65-F5344CB8AC3E}">
        <p14:creationId xmlns:p14="http://schemas.microsoft.com/office/powerpoint/2010/main" val="37161946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1828801" y="457200"/>
            <a:ext cx="5657849" cy="579835"/>
          </a:xfrm>
        </p:spPr>
        <p:txBody>
          <a:bodyPr>
            <a:normAutofit fontScale="90000"/>
          </a:bodyPr>
          <a:lstStyle/>
          <a:p>
            <a:r>
              <a:rPr lang="en-US" altLang="en-US" dirty="0"/>
              <a:t>Helpful FREE Resource on Addressing Behavior Challenges</a:t>
            </a:r>
          </a:p>
        </p:txBody>
      </p:sp>
      <p:sp>
        <p:nvSpPr>
          <p:cNvPr id="3" name="Content Placeholder 2"/>
          <p:cNvSpPr>
            <a:spLocks noGrp="1"/>
          </p:cNvSpPr>
          <p:nvPr>
            <p:ph sz="half" idx="1"/>
          </p:nvPr>
        </p:nvSpPr>
        <p:spPr>
          <a:xfrm>
            <a:off x="1611351" y="1507970"/>
            <a:ext cx="3117812" cy="3124752"/>
          </a:xfrm>
        </p:spPr>
        <p:txBody>
          <a:bodyPr>
            <a:normAutofit lnSpcReduction="10000"/>
          </a:bodyPr>
          <a:lstStyle/>
          <a:p>
            <a:pPr marL="0" indent="0">
              <a:buNone/>
              <a:defRPr/>
            </a:pPr>
            <a:r>
              <a:rPr lang="en-US" b="1" dirty="0"/>
              <a:t>Strengthening Student Educational Outcomes: Technical Report on Best Practices and Strategies for Reducing Disruptive Behavior </a:t>
            </a:r>
          </a:p>
          <a:p>
            <a:pPr>
              <a:defRPr/>
            </a:pPr>
            <a:r>
              <a:rPr lang="en-US" dirty="0"/>
              <a:t>OSPI &amp; LAP Services- but applies to ALL students</a:t>
            </a:r>
          </a:p>
          <a:p>
            <a:pPr>
              <a:defRPr/>
            </a:pPr>
            <a:r>
              <a:rPr lang="en-US" dirty="0"/>
              <a:t>http://www.k12.wa.us/SSEO/</a:t>
            </a:r>
            <a:r>
              <a:rPr lang="en-US" dirty="0" err="1"/>
              <a:t>BehaviorMenu.aspx</a:t>
            </a:r>
            <a:endParaRPr lang="en-US" b="1" dirty="0">
              <a:latin typeface="Verdana" charset="0"/>
            </a:endParaRPr>
          </a:p>
        </p:txBody>
      </p:sp>
      <p:pic>
        <p:nvPicPr>
          <p:cNvPr id="4" name="Picture 3"/>
          <p:cNvPicPr>
            <a:picLocks noChangeAspect="1"/>
          </p:cNvPicPr>
          <p:nvPr/>
        </p:nvPicPr>
        <p:blipFill>
          <a:blip r:embed="rId3"/>
          <a:stretch>
            <a:fillRect/>
          </a:stretch>
        </p:blipFill>
        <p:spPr>
          <a:xfrm>
            <a:off x="5076826" y="1475852"/>
            <a:ext cx="2409824" cy="3156870"/>
          </a:xfrm>
          <a:prstGeom prst="rect">
            <a:avLst/>
          </a:prstGeom>
        </p:spPr>
      </p:pic>
    </p:spTree>
    <p:extLst>
      <p:ext uri="{BB962C8B-B14F-4D97-AF65-F5344CB8AC3E}">
        <p14:creationId xmlns:p14="http://schemas.microsoft.com/office/powerpoint/2010/main" val="5929993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Team Time</a:t>
            </a:r>
          </a:p>
        </p:txBody>
      </p:sp>
      <p:sp>
        <p:nvSpPr>
          <p:cNvPr id="3" name="Content Placeholder 2"/>
          <p:cNvSpPr>
            <a:spLocks noGrp="1"/>
          </p:cNvSpPr>
          <p:nvPr>
            <p:ph idx="1"/>
          </p:nvPr>
        </p:nvSpPr>
        <p:spPr/>
        <p:txBody>
          <a:bodyPr/>
          <a:lstStyle/>
          <a:p>
            <a:r>
              <a:rPr lang="en-US" dirty="0"/>
              <a:t>Use this time to complete the TFI for Tier 1 and Tier 2</a:t>
            </a:r>
          </a:p>
          <a:p>
            <a:r>
              <a:rPr lang="en-US" dirty="0"/>
              <a:t>Outline the steps needed to start to get Tier 2 interventions in place at your school.</a:t>
            </a:r>
          </a:p>
          <a:p>
            <a:r>
              <a:rPr lang="en-US" dirty="0"/>
              <a:t>Make sure to timeline those action steps.</a:t>
            </a:r>
          </a:p>
        </p:txBody>
      </p:sp>
    </p:spTree>
    <p:extLst>
      <p:ext uri="{BB962C8B-B14F-4D97-AF65-F5344CB8AC3E}">
        <p14:creationId xmlns:p14="http://schemas.microsoft.com/office/powerpoint/2010/main" val="2821079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57350" y="527952"/>
            <a:ext cx="5829300" cy="1102519"/>
          </a:xfrm>
        </p:spPr>
        <p:txBody>
          <a:bodyPr/>
          <a:lstStyle/>
          <a:p>
            <a:r>
              <a:rPr lang="en-US" dirty="0"/>
              <a:t>Final Question and Answer</a:t>
            </a:r>
          </a:p>
        </p:txBody>
      </p:sp>
      <p:pic>
        <p:nvPicPr>
          <p:cNvPr id="7" name="Picture 6" descr="Screen Shot 2015-03-01 at 10.23.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388" y="993912"/>
            <a:ext cx="3675410" cy="1837705"/>
          </a:xfrm>
          <a:prstGeom prst="rect">
            <a:avLst/>
          </a:prstGeom>
        </p:spPr>
      </p:pic>
      <p:sp>
        <p:nvSpPr>
          <p:cNvPr id="2" name="TextBox 1">
            <a:extLst>
              <a:ext uri="{FF2B5EF4-FFF2-40B4-BE49-F238E27FC236}">
                <a16:creationId xmlns:a16="http://schemas.microsoft.com/office/drawing/2014/main" id="{BFCB7686-11B7-C343-8072-E85E7EE5FA9E}"/>
              </a:ext>
            </a:extLst>
          </p:cNvPr>
          <p:cNvSpPr txBox="1"/>
          <p:nvPr/>
        </p:nvSpPr>
        <p:spPr>
          <a:xfrm>
            <a:off x="1093304" y="3687417"/>
            <a:ext cx="5171031" cy="923330"/>
          </a:xfrm>
          <a:prstGeom prst="rect">
            <a:avLst/>
          </a:prstGeom>
          <a:noFill/>
        </p:spPr>
        <p:txBody>
          <a:bodyPr wrap="none" rtlCol="0">
            <a:spAutoFit/>
          </a:bodyPr>
          <a:lstStyle/>
          <a:p>
            <a:r>
              <a:rPr lang="en-US" dirty="0"/>
              <a:t>Lori Lynass </a:t>
            </a:r>
            <a:r>
              <a:rPr lang="en-US" dirty="0" err="1"/>
              <a:t>Ed.D</a:t>
            </a:r>
            <a:r>
              <a:rPr lang="en-US" dirty="0"/>
              <a:t>. – </a:t>
            </a:r>
            <a:r>
              <a:rPr lang="en-US" dirty="0">
                <a:hlinkClick r:id="rId3"/>
              </a:rPr>
              <a:t>lynassl@gmail.com</a:t>
            </a:r>
            <a:endParaRPr lang="en-US" dirty="0"/>
          </a:p>
          <a:p>
            <a:endParaRPr lang="en-US" dirty="0"/>
          </a:p>
          <a:p>
            <a:r>
              <a:rPr lang="en-US" dirty="0"/>
              <a:t>Bridget Walker Ph.D. – </a:t>
            </a:r>
            <a:r>
              <a:rPr lang="en-US" dirty="0" err="1"/>
              <a:t>bridgetwalkerphd@gmail.com</a:t>
            </a:r>
            <a:endParaRPr lang="en-US" dirty="0"/>
          </a:p>
        </p:txBody>
      </p:sp>
    </p:spTree>
    <p:extLst>
      <p:ext uri="{BB962C8B-B14F-4D97-AF65-F5344CB8AC3E}">
        <p14:creationId xmlns:p14="http://schemas.microsoft.com/office/powerpoint/2010/main" val="78247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766F-5BCC-5640-8CF5-D8366CD96A5D}"/>
              </a:ext>
            </a:extLst>
          </p:cNvPr>
          <p:cNvSpPr>
            <a:spLocks noGrp="1"/>
          </p:cNvSpPr>
          <p:nvPr>
            <p:ph type="title"/>
          </p:nvPr>
        </p:nvSpPr>
        <p:spPr/>
        <p:txBody>
          <a:bodyPr/>
          <a:lstStyle/>
          <a:p>
            <a:pPr algn="ctr"/>
            <a:r>
              <a:rPr lang="en-US" dirty="0"/>
              <a:t>Entry Criteria and Referral Process</a:t>
            </a:r>
          </a:p>
        </p:txBody>
      </p:sp>
      <p:sp>
        <p:nvSpPr>
          <p:cNvPr id="3" name="Content Placeholder 2">
            <a:extLst>
              <a:ext uri="{FF2B5EF4-FFF2-40B4-BE49-F238E27FC236}">
                <a16:creationId xmlns:a16="http://schemas.microsoft.com/office/drawing/2014/main" id="{58C4EE42-A730-0043-8F48-35B6F8470759}"/>
              </a:ext>
            </a:extLst>
          </p:cNvPr>
          <p:cNvSpPr>
            <a:spLocks noGrp="1"/>
          </p:cNvSpPr>
          <p:nvPr>
            <p:ph idx="1"/>
          </p:nvPr>
        </p:nvSpPr>
        <p:spPr/>
        <p:txBody>
          <a:bodyPr/>
          <a:lstStyle/>
          <a:p>
            <a:r>
              <a:rPr lang="en-US" dirty="0"/>
              <a:t>Screening Data</a:t>
            </a:r>
          </a:p>
          <a:p>
            <a:r>
              <a:rPr lang="en-US" dirty="0"/>
              <a:t>Two or More Unexcused Absences in a Month</a:t>
            </a:r>
          </a:p>
          <a:p>
            <a:r>
              <a:rPr lang="en-US" dirty="0"/>
              <a:t>2-5 Major Referrals</a:t>
            </a:r>
          </a:p>
          <a:p>
            <a:r>
              <a:rPr lang="en-US" dirty="0"/>
              <a:t>5 </a:t>
            </a:r>
            <a:r>
              <a:rPr lang="en-US" dirty="0" err="1"/>
              <a:t>Tardies</a:t>
            </a:r>
            <a:r>
              <a:rPr lang="en-US" dirty="0"/>
              <a:t> Within Two Weeks</a:t>
            </a:r>
          </a:p>
          <a:p>
            <a:r>
              <a:rPr lang="en-US" dirty="0"/>
              <a:t>3 or More Health Room Visits in Two Weeks for Unexplained Reasons</a:t>
            </a:r>
          </a:p>
        </p:txBody>
      </p:sp>
    </p:spTree>
    <p:extLst>
      <p:ext uri="{BB962C8B-B14F-4D97-AF65-F5344CB8AC3E}">
        <p14:creationId xmlns:p14="http://schemas.microsoft.com/office/powerpoint/2010/main" val="216932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18969</TotalTime>
  <Words>5018</Words>
  <Application>Microsoft Macintosh PowerPoint</Application>
  <PresentationFormat>On-screen Show (16:9)</PresentationFormat>
  <Paragraphs>891</Paragraphs>
  <Slides>88</Slides>
  <Notes>40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3</vt:i4>
      </vt:variant>
      <vt:variant>
        <vt:lpstr>Slide Titles</vt:lpstr>
      </vt:variant>
      <vt:variant>
        <vt:i4>88</vt:i4>
      </vt:variant>
    </vt:vector>
  </HeadingPairs>
  <TitlesOfParts>
    <vt:vector size="108" baseType="lpstr">
      <vt:lpstr>ＭＳ Ｐゴシック</vt:lpstr>
      <vt:lpstr>ＭＳ Ｐゴシック</vt:lpstr>
      <vt:lpstr>Osaka</vt:lpstr>
      <vt:lpstr>Aharoni</vt:lpstr>
      <vt:lpstr>Arial</vt:lpstr>
      <vt:lpstr>Calibri</vt:lpstr>
      <vt:lpstr>Calibri Regular</vt:lpstr>
      <vt:lpstr>Cambria</vt:lpstr>
      <vt:lpstr>Comic Sans MS</vt:lpstr>
      <vt:lpstr>Geneva</vt:lpstr>
      <vt:lpstr>Lucida Grande</vt:lpstr>
      <vt:lpstr>MS P????</vt:lpstr>
      <vt:lpstr>Tahoma</vt:lpstr>
      <vt:lpstr>Times New Roman</vt:lpstr>
      <vt:lpstr>Verdana</vt:lpstr>
      <vt:lpstr>Wingdings 2</vt:lpstr>
      <vt:lpstr>Adjacency</vt:lpstr>
      <vt:lpstr>PowerPoint.Show.8</vt:lpstr>
      <vt:lpstr>Visio</vt:lpstr>
      <vt:lpstr>Document</vt:lpstr>
      <vt:lpstr>Positive Behavioral Interventions and Supports – Tier 2; Day 2</vt:lpstr>
      <vt:lpstr>Agenda: Tier 2-  Day 2</vt:lpstr>
      <vt:lpstr>Group norms and expectations</vt:lpstr>
      <vt:lpstr>Big Ideas from Day 1: Pair Up Across Schools</vt:lpstr>
      <vt:lpstr>PBIS/MTSS-B  In Everett Public Schools</vt:lpstr>
      <vt:lpstr>Tier 2 Targeted</vt:lpstr>
      <vt:lpstr>PowerPoint Presentation</vt:lpstr>
      <vt:lpstr>PowerPoint Presentation</vt:lpstr>
      <vt:lpstr>Entry Criteria and Referral Process</vt:lpstr>
      <vt:lpstr>PowerPoint Presentation</vt:lpstr>
      <vt:lpstr>Functions of behavior</vt:lpstr>
      <vt:lpstr> Tier 2 problem-solving process </vt:lpstr>
      <vt:lpstr>PowerPoint Presentation</vt:lpstr>
      <vt:lpstr>Set A Standard Meeting Protocol</vt:lpstr>
      <vt:lpstr>ALL DATA HYPER-LINKED</vt:lpstr>
      <vt:lpstr>Bart Simpson – Sample Data</vt:lpstr>
      <vt:lpstr>PowerPoint Presentation</vt:lpstr>
      <vt:lpstr>Team Discussion</vt:lpstr>
      <vt:lpstr>“Table for Two”</vt:lpstr>
      <vt:lpstr>Tier 2 Interventions</vt:lpstr>
      <vt:lpstr>Behavioral Contracts</vt:lpstr>
      <vt:lpstr>Difference Between Effective and Ineffective Behavior Contracts</vt:lpstr>
      <vt:lpstr>Self Monitoring </vt:lpstr>
      <vt:lpstr>PowerPoint Presentation</vt:lpstr>
      <vt:lpstr>Timer Tools</vt:lpstr>
      <vt:lpstr>MoBeGo, I-Connect and Score It</vt:lpstr>
      <vt:lpstr>Self Monitoring</vt:lpstr>
      <vt:lpstr>Home Note – Younger Students</vt:lpstr>
      <vt:lpstr>Home Note – Older Students</vt:lpstr>
      <vt:lpstr>Class Pass Example</vt:lpstr>
      <vt:lpstr>Class Pass Intervention</vt:lpstr>
      <vt:lpstr>Class Pass Intervention</vt:lpstr>
      <vt:lpstr>Team Time</vt:lpstr>
      <vt:lpstr>Check-In and Check-Out Programs</vt:lpstr>
      <vt:lpstr>Discussion Activity </vt:lpstr>
      <vt:lpstr>Check-in and Check out Variations - What is the Difference?</vt:lpstr>
      <vt:lpstr>PowerPoint Presentation</vt:lpstr>
      <vt:lpstr>At The Heart of All - Relationships</vt:lpstr>
      <vt:lpstr>Check &amp; Connect Overview</vt:lpstr>
      <vt:lpstr>Focus on School Completion </vt:lpstr>
      <vt:lpstr>Check and Connect – Video  http://checkandconnect.umn.edu/</vt:lpstr>
      <vt:lpstr>Student Engagement in C&amp;C</vt:lpstr>
      <vt:lpstr>Early Warning Signs</vt:lpstr>
      <vt:lpstr>Attend-Engage-Invest Continuum</vt:lpstr>
      <vt:lpstr>Who Can Serve as Mentor?</vt:lpstr>
      <vt:lpstr>  “Check” Procedures and the Monitoring Form</vt:lpstr>
      <vt:lpstr>Systematic Monitoring</vt:lpstr>
      <vt:lpstr>Systematic Monitoring (cont.)</vt:lpstr>
      <vt:lpstr>Systematic Monitoring (cont.)</vt:lpstr>
      <vt:lpstr>Systematic Monitoring (cont.)</vt:lpstr>
      <vt:lpstr>Implement “Connect” Interventions</vt:lpstr>
      <vt:lpstr>Connect</vt:lpstr>
      <vt:lpstr>Report “Connect” Data Monthly</vt:lpstr>
      <vt:lpstr>Activity:  Identifying Strengths</vt:lpstr>
      <vt:lpstr>Basic vs. Intensive Intervention</vt:lpstr>
      <vt:lpstr>10 Implementation Steps</vt:lpstr>
      <vt:lpstr>Check and Connect Summary</vt:lpstr>
      <vt:lpstr>Team Time</vt:lpstr>
      <vt:lpstr>Behavior Education Program (BEP)</vt:lpstr>
      <vt:lpstr>Check, Connect and Expect: A Check-in and Check Out Intervention</vt:lpstr>
      <vt:lpstr>CICO Training Video</vt:lpstr>
      <vt:lpstr>Check, Connect, &amp; Expect  (CC&amp;E) Program</vt:lpstr>
      <vt:lpstr>PowerPoint Presentation</vt:lpstr>
      <vt:lpstr>Basic Program </vt:lpstr>
      <vt:lpstr>Checking In</vt:lpstr>
      <vt:lpstr>Basic: Check-in</vt:lpstr>
      <vt:lpstr>Checking out</vt:lpstr>
      <vt:lpstr>Basic: Check-out</vt:lpstr>
      <vt:lpstr>Coach Role</vt:lpstr>
      <vt:lpstr>Check in/Out Teacher’s Role: </vt:lpstr>
      <vt:lpstr>PowerPoint Presentation</vt:lpstr>
      <vt:lpstr>PowerPoint Presentation</vt:lpstr>
      <vt:lpstr>PowerPoint Presentation</vt:lpstr>
      <vt:lpstr>Schedule of Reinforcement</vt:lpstr>
      <vt:lpstr>Self-monitoring (SM)</vt:lpstr>
      <vt:lpstr>PowerPoint Presentation</vt:lpstr>
      <vt:lpstr>Graduation</vt:lpstr>
      <vt:lpstr>Tier 2 Impact Data</vt:lpstr>
      <vt:lpstr>Tracking Student CICO Progress  (number = % of total daily points)</vt:lpstr>
      <vt:lpstr>Fidelity/Treatment Integrity</vt:lpstr>
      <vt:lpstr>Orient, Teach Students to Be Successful in CCE/CICO</vt:lpstr>
      <vt:lpstr>Staff Orientation</vt:lpstr>
      <vt:lpstr>C&amp;C and CCE Discussion</vt:lpstr>
      <vt:lpstr>Check In/Out Videos</vt:lpstr>
      <vt:lpstr>PowerPoint Presentation</vt:lpstr>
      <vt:lpstr>Helpful FREE Resource on Addressing Behavior Challenges</vt:lpstr>
      <vt:lpstr>Final Team Time</vt:lpstr>
      <vt:lpstr>Final Question and Answer</vt:lpstr>
    </vt:vector>
  </TitlesOfParts>
  <Company>NWPBISN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Behavioral Interventions and Supports – Tier 2</dc:title>
  <dc:creator>Lori Lynass</dc:creator>
  <cp:lastModifiedBy>Lori Lynass</cp:lastModifiedBy>
  <cp:revision>66</cp:revision>
  <dcterms:created xsi:type="dcterms:W3CDTF">2015-12-16T20:59:04Z</dcterms:created>
  <dcterms:modified xsi:type="dcterms:W3CDTF">2019-06-17T16:11:48Z</dcterms:modified>
</cp:coreProperties>
</file>